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55" r:id="rId2"/>
    <p:sldId id="356" r:id="rId3"/>
    <p:sldId id="353" r:id="rId4"/>
    <p:sldId id="358" r:id="rId5"/>
    <p:sldId id="359" r:id="rId6"/>
    <p:sldId id="348" r:id="rId7"/>
    <p:sldId id="354" r:id="rId8"/>
    <p:sldId id="361" r:id="rId9"/>
    <p:sldId id="363" r:id="rId10"/>
    <p:sldId id="362" r:id="rId11"/>
    <p:sldId id="371" r:id="rId12"/>
    <p:sldId id="364" r:id="rId13"/>
    <p:sldId id="365" r:id="rId14"/>
    <p:sldId id="366" r:id="rId15"/>
    <p:sldId id="360" r:id="rId16"/>
    <p:sldId id="367" r:id="rId17"/>
    <p:sldId id="369" r:id="rId18"/>
    <p:sldId id="370" r:id="rId19"/>
    <p:sldId id="377" r:id="rId20"/>
    <p:sldId id="373" r:id="rId21"/>
    <p:sldId id="374" r:id="rId22"/>
    <p:sldId id="375" r:id="rId23"/>
    <p:sldId id="376" r:id="rId24"/>
    <p:sldId id="381" r:id="rId25"/>
    <p:sldId id="383" r:id="rId26"/>
    <p:sldId id="402" r:id="rId27"/>
    <p:sldId id="398" r:id="rId28"/>
    <p:sldId id="388" r:id="rId29"/>
    <p:sldId id="390" r:id="rId30"/>
    <p:sldId id="391" r:id="rId31"/>
    <p:sldId id="393" r:id="rId32"/>
    <p:sldId id="392" r:id="rId33"/>
    <p:sldId id="389" r:id="rId34"/>
    <p:sldId id="315" r:id="rId35"/>
    <p:sldId id="379" r:id="rId36"/>
    <p:sldId id="384" r:id="rId37"/>
    <p:sldId id="27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575" autoAdjust="0"/>
    <p:restoredTop sz="67438" autoAdjust="0"/>
  </p:normalViewPr>
  <p:slideViewPr>
    <p:cSldViewPr>
      <p:cViewPr>
        <p:scale>
          <a:sx n="75" d="100"/>
          <a:sy n="75" d="100"/>
        </p:scale>
        <p:origin x="-1002" y="-6"/>
      </p:cViewPr>
      <p:guideLst>
        <p:guide orient="horz" pos="2160"/>
        <p:guide pos="2880"/>
        <p:guide pos="3871"/>
      </p:guideLst>
    </p:cSldViewPr>
  </p:slideViewPr>
  <p:outlineViewPr>
    <p:cViewPr>
      <p:scale>
        <a:sx n="33" d="100"/>
        <a:sy n="33" d="100"/>
      </p:scale>
      <p:origin x="0" y="-334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48AC1-7949-4936-870B-6BAC65D631F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9A4D5-F766-4441-BD9B-8D21E7637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370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740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20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1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1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1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1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1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1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1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1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942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306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43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43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747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21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79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901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746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554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380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A4D5-F766-4441-BD9B-8D21E76373A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321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tic-mix.ru/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uxoptika-37.ru/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s://www.ivanovonews.ru/kupi-v-krizis/1015051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D%D1%82%D0%B0%D0%BD%D0%BE%D0%BB" TargetMode="External"/><Relationship Id="rId13" Type="http://schemas.openxmlformats.org/officeDocument/2006/relationships/image" Target="../media/image13.png"/><Relationship Id="rId3" Type="http://schemas.openxmlformats.org/officeDocument/2006/relationships/hyperlink" Target="https://ru.wikipedia.org/wiki/%D0%90%D0%B3%D0%B5%D0%BD%D1%82%D1%81%D1%82%D0%B2%D0%BE_%D0%BF%D0%BE_%D0%BE%D1%85%D1%80%D0%B0%D0%BD%D0%B5_%D0%BE%D0%BA%D1%80%D1%83%D0%B6%D0%B0%D1%8E%D1%89%D0%B5%D0%B9_%D1%81%D1%80%D0%B5%D0%B4%D1%8B_%D0%A1%D0%A8%D0%90" TargetMode="External"/><Relationship Id="rId7" Type="http://schemas.openxmlformats.org/officeDocument/2006/relationships/hyperlink" Target="https://ru.wikipedia.org/wiki/%D0%90%D0%BC%D0%BC%D0%BE%D0%BD%D0%B8%D0%B9-%D0%BA%D0%B0%D1%82%D0%B8%D0%BE%D0%BD%D1%8B" TargetMode="External"/><Relationship Id="rId12" Type="http://schemas.openxmlformats.org/officeDocument/2006/relationships/hyperlink" Target="http://www.luxoptika-37.r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F%D0%B5%D1%80%D0%BE%D0%BA%D1%81%D0%B8%D0%B4_%D0%B2%D0%BE%D0%B4%D0%BE%D1%80%D0%BE%D0%B4%D0%B0" TargetMode="External"/><Relationship Id="rId11" Type="http://schemas.openxmlformats.org/officeDocument/2006/relationships/image" Target="../media/image11.jpeg"/><Relationship Id="rId5" Type="http://schemas.openxmlformats.org/officeDocument/2006/relationships/hyperlink" Target="https://ru.wikipedia.org/wiki/%D0%93%D0%B8%D0%BF%D0%BE%D1%85%D0%BB%D0%BE%D1%80%D0%B8%D1%82_%D0%BD%D0%B0%D1%82%D1%80%D0%B8%D1%8F" TargetMode="External"/><Relationship Id="rId10" Type="http://schemas.openxmlformats.org/officeDocument/2006/relationships/hyperlink" Target="https://ru.wikipedia.org/wiki/%D0%9A%D0%BE%D1%80%D0%BE%D0%BD%D0%B0%D0%B2%D0%B8%D1%80%D1%83%D1%81%D1%8B" TargetMode="External"/><Relationship Id="rId4" Type="http://schemas.openxmlformats.org/officeDocument/2006/relationships/hyperlink" Target="https://ru.wikipedia.org/wiki/%D0%A5%D0%BB%D0%BE%D1%80%D0%B8%D1%82_%D0%BD%D0%B0%D1%82%D1%80%D0%B8%D1%8F" TargetMode="External"/><Relationship Id="rId9" Type="http://schemas.openxmlformats.org/officeDocument/2006/relationships/hyperlink" Target="https://ru.wikipedia.org/wiki/%D0%9C%D0%BE%D0%BB%D0%BE%D1%87%D0%BD%D0%B0%D1%8F_%D0%BA%D0%B8%D1%81%D0%BB%D0%BE%D1%82%D0%B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://www.luxoptika-37.r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xoptika-37.ru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uxoptika-37.ru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uxoptika-37.ru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8.png"/><Relationship Id="rId7" Type="http://schemas.openxmlformats.org/officeDocument/2006/relationships/image" Target="../media/image25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hyperlink" Target="http://www.luxoptika-37.ru/" TargetMode="External"/><Relationship Id="rId5" Type="http://schemas.openxmlformats.org/officeDocument/2006/relationships/image" Target="../media/image23.png"/><Relationship Id="rId10" Type="http://schemas.openxmlformats.org/officeDocument/2006/relationships/hyperlink" Target="http://www.optica-mix.ru/" TargetMode="External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uxoptika-37.ru/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gpicture.ru/?tag=klaviatura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hyperlink" Target="http://www.luxoptika-37.ru/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uxoptika-37.ru/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uxoptika-37.ru/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hyperlink" Target="http://www.luxoptika-37.ru/" TargetMode="External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rmAutofit/>
          </a:bodyPr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Объект 11" descr="C:\Users\Asus\Desktop\fbba2f7a1015d543113cdc8467c1e9a274aa65e30233c4dbcf127b8c8a3115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2776"/>
            <a:ext cx="9144000" cy="5445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92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Для чего нужна механическая очистка линзы?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Визуально мы не можем разглядеть, какое количество отложений ежедневно откладывается на линзах, например, белковые отложения начинают откладываться в первый день ношения линз.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ПАВ (поверхностно-активные вещества), входящие в состав растворов для линз обладают способностью, </a:t>
            </a:r>
            <a:r>
              <a:rPr lang="ru-RU" dirty="0" smtClean="0"/>
              <a:t>располагаясь </a:t>
            </a:r>
            <a:r>
              <a:rPr lang="ru-RU" dirty="0"/>
              <a:t>на границе раздела фаз дисперсных </a:t>
            </a:r>
            <a:r>
              <a:rPr lang="ru-RU" dirty="0" smtClean="0"/>
              <a:t>систем, только </a:t>
            </a:r>
            <a:r>
              <a:rPr lang="ru-RU" dirty="0"/>
              <a:t>снижать поверхностное натяжение.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Для удаления </a:t>
            </a:r>
            <a:r>
              <a:rPr lang="ru-RU" dirty="0"/>
              <a:t>скоплений отложений, а, так же, и бактерий.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При отсутствии механической очистки линз, именно отложения  </a:t>
            </a:r>
            <a:r>
              <a:rPr lang="en-US" dirty="0"/>
              <a:t>(</a:t>
            </a:r>
            <a:r>
              <a:rPr lang="ru-RU" dirty="0"/>
              <a:t>чаще белковые) являются причиной аллергических реакций.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Механическая очистка минимизирует дискомфорт при ношении, чувство «соринки в глазу» или «пелены» в глазах, сухость глаза, жжение и резь в глазах.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19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Примеры загрязнений под микроскопом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036496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2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Осложнения от ношения контактных линз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sz="3600" b="1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3600" b="1" i="1" dirty="0" smtClean="0">
                <a:solidFill>
                  <a:srgbClr val="C00000"/>
                </a:solidFill>
              </a:rPr>
              <a:t>Причина</a:t>
            </a:r>
            <a:r>
              <a:rPr lang="ru-RU" sz="3600" b="1" i="1" dirty="0">
                <a:solidFill>
                  <a:srgbClr val="C00000"/>
                </a:solidFill>
              </a:rPr>
              <a:t>: </a:t>
            </a:r>
            <a:r>
              <a:rPr lang="ru-RU" i="1" dirty="0"/>
              <a:t>Нарушение правил ношения линз и ухода за </a:t>
            </a:r>
            <a:r>
              <a:rPr lang="ru-RU" i="1" dirty="0" smtClean="0"/>
              <a:t>ними</a:t>
            </a:r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r>
              <a:rPr lang="ru-RU" b="1" i="1" dirty="0">
                <a:solidFill>
                  <a:srgbClr val="C00000"/>
                </a:solidFill>
              </a:rPr>
              <a:t>Возможные последствия: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b="1" i="1" dirty="0"/>
              <a:t>Механические</a:t>
            </a:r>
            <a:r>
              <a:rPr lang="ru-RU" b="1" i="1" dirty="0"/>
              <a:t> </a:t>
            </a:r>
            <a:r>
              <a:rPr lang="ru-RU" i="1" dirty="0"/>
              <a:t>(повреждения тканей глазного яблока линзами и попавшими под них инородными телами)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b="1" i="1" dirty="0"/>
              <a:t>Гипоксические</a:t>
            </a:r>
            <a:r>
              <a:rPr lang="ru-RU" i="1" dirty="0"/>
              <a:t> (отек роговицы, </a:t>
            </a:r>
            <a:r>
              <a:rPr lang="ru-RU" i="1" dirty="0" err="1"/>
              <a:t>васкуляризация</a:t>
            </a:r>
            <a:r>
              <a:rPr lang="ru-RU" i="1" dirty="0"/>
              <a:t>  роговицы)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b="1" i="1" dirty="0"/>
              <a:t>Токсико-аллергические </a:t>
            </a:r>
            <a:r>
              <a:rPr lang="ru-RU" i="1" dirty="0"/>
              <a:t>(папиллярный  конъюнктивит)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b="1" i="1" dirty="0"/>
              <a:t>Воспалительные и инфекционные </a:t>
            </a:r>
            <a:r>
              <a:rPr lang="ru-RU" i="1" dirty="0"/>
              <a:t>(стерильный инфильтрат роговицы, микробные кератиты) </a:t>
            </a:r>
          </a:p>
          <a:p>
            <a:pPr marL="0" indent="0">
              <a:buNone/>
            </a:pPr>
            <a:r>
              <a:rPr lang="ru-RU" sz="3600" b="1" i="1" dirty="0">
                <a:solidFill>
                  <a:srgbClr val="FF0000"/>
                </a:solidFill>
              </a:rPr>
              <a:t>ЗАПРЕЩАЕТСЯ  !</a:t>
            </a:r>
          </a:p>
          <a:p>
            <a:pPr marL="457200" indent="-457200">
              <a:buAutoNum type="arabicPeriod"/>
            </a:pPr>
            <a:r>
              <a:rPr lang="ru-RU" sz="3600" b="1" i="1" dirty="0"/>
              <a:t>Превышать срок ношения линз плановой замены </a:t>
            </a:r>
          </a:p>
          <a:p>
            <a:pPr marL="457200" indent="-457200">
              <a:buAutoNum type="arabicPeriod"/>
            </a:pPr>
            <a:r>
              <a:rPr lang="ru-RU" sz="3600" b="1" i="1" dirty="0"/>
              <a:t>Носить линзы с истекшим сроком годности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2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Буферные и осмотические добавки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C00000"/>
                </a:solidFill>
              </a:rPr>
              <a:t>Буферное вещество </a:t>
            </a:r>
          </a:p>
          <a:p>
            <a:pPr marL="0" indent="0">
              <a:buNone/>
            </a:pPr>
            <a:r>
              <a:rPr lang="ru-RU" sz="3600" dirty="0"/>
              <a:t>Показатель рН среды глаза в норме составляет около 7, 4. </a:t>
            </a:r>
          </a:p>
          <a:p>
            <a:pPr marL="0" indent="0">
              <a:buNone/>
            </a:pPr>
            <a:r>
              <a:rPr lang="ru-RU" dirty="0"/>
              <a:t>Буферное вещество поддерживает определенное значение рН раствора  (в районе 6,5- 8), что обеспечивает комфорт для глаз и сохранение параметров контактных линз</a:t>
            </a:r>
          </a:p>
          <a:p>
            <a:pPr marL="0" indent="0">
              <a:buNone/>
            </a:pPr>
            <a:r>
              <a:rPr lang="ru-RU" sz="3600" dirty="0"/>
              <a:t>В настоящее время чаще всего используют следующие вещества: </a:t>
            </a:r>
          </a:p>
          <a:p>
            <a:pPr marL="0" indent="0">
              <a:buNone/>
            </a:pPr>
            <a:r>
              <a:rPr lang="ru-RU" sz="3600" dirty="0"/>
              <a:t>- </a:t>
            </a:r>
            <a:r>
              <a:rPr lang="ru-RU" dirty="0"/>
              <a:t>соли лимонной кислоты (цитраты)</a:t>
            </a:r>
          </a:p>
          <a:p>
            <a:pPr marL="0" indent="0">
              <a:buNone/>
            </a:pPr>
            <a:r>
              <a:rPr lang="ru-RU" dirty="0"/>
              <a:t>- соли фосфорной кислоты (фосфаты, </a:t>
            </a:r>
            <a:r>
              <a:rPr lang="ru-RU" dirty="0" err="1"/>
              <a:t>гидрофосфаты</a:t>
            </a:r>
            <a:r>
              <a:rPr lang="ru-RU" dirty="0"/>
              <a:t>)</a:t>
            </a:r>
          </a:p>
          <a:p>
            <a:pPr marL="0" indent="0">
              <a:buNone/>
            </a:pPr>
            <a:r>
              <a:rPr lang="ru-RU" dirty="0"/>
              <a:t>- борная кислота и ее соли ( бораты и </a:t>
            </a:r>
            <a:r>
              <a:rPr lang="ru-RU" dirty="0" err="1"/>
              <a:t>тетрабораты</a:t>
            </a:r>
            <a:r>
              <a:rPr lang="ru-RU" dirty="0"/>
              <a:t>) 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C00000"/>
                </a:solidFill>
              </a:rPr>
              <a:t>Вещество для регуляции осмотического давления </a:t>
            </a:r>
          </a:p>
          <a:p>
            <a:pPr marL="0" indent="0">
              <a:buNone/>
            </a:pPr>
            <a:r>
              <a:rPr lang="ru-RU" dirty="0"/>
              <a:t>0,9 % водный раствор натрия хлорида отвечает за регуляцию осмотического давления. Обеспечивает </a:t>
            </a:r>
            <a:r>
              <a:rPr lang="ru-RU" dirty="0" err="1"/>
              <a:t>изотоничность</a:t>
            </a:r>
            <a:r>
              <a:rPr lang="ru-RU" dirty="0"/>
              <a:t> раствора по отношению к слезной пленке.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15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ЭДТА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Типичным представителем комплексообразующих веществ, входящих в большинство средств для ухода за контактными линзами (КЛ), является </a:t>
            </a:r>
            <a:r>
              <a:rPr lang="ru-RU" dirty="0">
                <a:solidFill>
                  <a:srgbClr val="C00000"/>
                </a:solidFill>
              </a:rPr>
              <a:t>этилендиаминтетрауксусная кислота (ЭДТА</a:t>
            </a:r>
            <a:r>
              <a:rPr lang="ru-RU" dirty="0"/>
              <a:t>), реже - </a:t>
            </a:r>
            <a:r>
              <a:rPr lang="ru-RU" dirty="0" err="1"/>
              <a:t>нонаноил</a:t>
            </a:r>
            <a:r>
              <a:rPr lang="ru-RU" dirty="0"/>
              <a:t>-этилен-</a:t>
            </a:r>
            <a:r>
              <a:rPr lang="ru-RU" dirty="0" err="1"/>
              <a:t>диамино</a:t>
            </a:r>
            <a:r>
              <a:rPr lang="ru-RU" dirty="0"/>
              <a:t>-</a:t>
            </a:r>
            <a:r>
              <a:rPr lang="ru-RU" dirty="0" err="1"/>
              <a:t>триуксусная</a:t>
            </a:r>
            <a:r>
              <a:rPr lang="ru-RU" dirty="0"/>
              <a:t> кислота</a:t>
            </a:r>
          </a:p>
          <a:p>
            <a:pPr marL="0" indent="0">
              <a:buNone/>
            </a:pPr>
            <a:r>
              <a:rPr lang="ru-RU" dirty="0"/>
              <a:t>  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C00000"/>
                </a:solidFill>
              </a:rPr>
              <a:t>Задача: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/>
              <a:t>Удаляет неорганические отложения </a:t>
            </a:r>
            <a:r>
              <a:rPr lang="ru-RU" dirty="0"/>
              <a:t>(кальция, железа)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/>
              <a:t>ЭДТА образует комплексы </a:t>
            </a:r>
            <a:r>
              <a:rPr lang="ru-RU" dirty="0"/>
              <a:t>с ионами кальция, что способствует разрушению клеточной мембраны микроорганизмов и усиливает эффективность действия дезинфицирующих средств</a:t>
            </a:r>
          </a:p>
        </p:txBody>
      </p:sp>
    </p:spTree>
    <p:extLst>
      <p:ext uri="{BB962C8B-B14F-4D97-AF65-F5344CB8AC3E}">
        <p14:creationId xmlns:p14="http://schemas.microsoft.com/office/powerpoint/2010/main" val="368356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Поверхностно-активные вещества (ПАВ)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C00000"/>
                </a:solidFill>
              </a:rPr>
              <a:t>Задача: </a:t>
            </a:r>
          </a:p>
          <a:p>
            <a:pPr marL="0" indent="0">
              <a:buNone/>
            </a:pPr>
            <a:r>
              <a:rPr lang="ru-RU" dirty="0"/>
              <a:t>Удаляют белки (некоторые – жиры), а также вещества, попадающие на линзу из внешней среды (частицы пыли, дыма, косметики и проч.)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u="sng" dirty="0">
                <a:solidFill>
                  <a:srgbClr val="C00000"/>
                </a:solidFill>
              </a:rPr>
              <a:t>Наиболее распространенные ПАВ:</a:t>
            </a:r>
          </a:p>
          <a:p>
            <a:pPr marL="514350" indent="-514350">
              <a:buAutoNum type="arabicParenR"/>
            </a:pPr>
            <a:r>
              <a:rPr lang="ru-RU" sz="3600" dirty="0" err="1"/>
              <a:t>Полоксамеры</a:t>
            </a:r>
            <a:r>
              <a:rPr lang="ru-RU" sz="3600" dirty="0"/>
              <a:t> ( </a:t>
            </a:r>
            <a:r>
              <a:rPr lang="ru-RU" sz="3600" dirty="0" err="1"/>
              <a:t>плуроник</a:t>
            </a:r>
            <a:r>
              <a:rPr lang="ru-RU" sz="3600" dirty="0"/>
              <a:t>, </a:t>
            </a:r>
            <a:r>
              <a:rPr lang="ru-RU" sz="3600" dirty="0" err="1"/>
              <a:t>проксанол</a:t>
            </a:r>
            <a:r>
              <a:rPr lang="ru-RU" sz="3600" dirty="0"/>
              <a:t>)</a:t>
            </a:r>
          </a:p>
          <a:p>
            <a:pPr marL="514350" indent="-514350">
              <a:buAutoNum type="arabicParenR"/>
            </a:pPr>
            <a:r>
              <a:rPr lang="ru-RU" sz="3600" dirty="0" err="1"/>
              <a:t>Полоксамины</a:t>
            </a:r>
            <a:r>
              <a:rPr lang="ru-RU" sz="3600" dirty="0"/>
              <a:t> (</a:t>
            </a:r>
            <a:r>
              <a:rPr lang="ru-RU" sz="3600" dirty="0" err="1"/>
              <a:t>тетроники</a:t>
            </a:r>
            <a:r>
              <a:rPr lang="ru-RU" sz="3600" dirty="0"/>
              <a:t>)</a:t>
            </a:r>
          </a:p>
          <a:p>
            <a:pPr marL="514350" indent="-514350">
              <a:buAutoNum type="arabicParenR"/>
            </a:pPr>
            <a:r>
              <a:rPr lang="ru-RU" sz="3600" dirty="0"/>
              <a:t>Твины (</a:t>
            </a:r>
            <a:r>
              <a:rPr lang="ru-RU" sz="3600" dirty="0" err="1"/>
              <a:t>полисорбаты</a:t>
            </a:r>
            <a:r>
              <a:rPr lang="ru-RU" sz="3600" dirty="0"/>
              <a:t>) </a:t>
            </a:r>
          </a:p>
          <a:p>
            <a:pPr marL="514350" indent="-514350">
              <a:buAutoNum type="arabicParenR"/>
            </a:pPr>
            <a:r>
              <a:rPr lang="ru-RU" sz="3600" dirty="0" err="1"/>
              <a:t>Блоксополимеры</a:t>
            </a:r>
            <a:r>
              <a:rPr lang="ru-RU" sz="3600" dirty="0"/>
              <a:t> этилена/полипропилена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2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Как правильно ухаживать за линзами 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100" b="1" i="1" dirty="0">
                <a:solidFill>
                  <a:srgbClr val="C00000"/>
                </a:solidFill>
              </a:rPr>
              <a:t>Механическая очистка</a:t>
            </a:r>
            <a:r>
              <a:rPr lang="ru-RU" sz="3800" i="1" dirty="0">
                <a:solidFill>
                  <a:srgbClr val="C00000"/>
                </a:solidFill>
              </a:rPr>
              <a:t> </a:t>
            </a:r>
            <a:r>
              <a:rPr lang="ru-RU" sz="3100" dirty="0"/>
              <a:t>–</a:t>
            </a:r>
            <a:r>
              <a:rPr lang="ru-RU" sz="3800" dirty="0">
                <a:solidFill>
                  <a:schemeClr val="tx2"/>
                </a:solidFill>
              </a:rPr>
              <a:t> </a:t>
            </a:r>
            <a:r>
              <a:rPr lang="ru-RU" sz="3100" dirty="0"/>
              <a:t>поочередно положите линзы  на ладонь и нанесите несколько капель </a:t>
            </a:r>
            <a:r>
              <a:rPr lang="ru-RU" dirty="0"/>
              <a:t>раствора, указательным пальцем аккуратно протрите поверхность линз в одном направлении, чтобы не повредить линзу. Повторите данную процедуру также и с внутренней стороны линзы.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100" b="1" i="1" dirty="0">
                <a:solidFill>
                  <a:srgbClr val="C00000"/>
                </a:solidFill>
              </a:rPr>
              <a:t>Промывка</a:t>
            </a:r>
            <a:r>
              <a:rPr lang="ru-RU" sz="3800" i="1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- </a:t>
            </a:r>
            <a:r>
              <a:rPr lang="ru-RU" dirty="0"/>
              <a:t>после очистки линз промойте их раствором, а затем поместите в футляр для хранения. </a:t>
            </a:r>
            <a:endParaRPr lang="ru-RU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3100" b="1" i="1" dirty="0">
                <a:solidFill>
                  <a:srgbClr val="C00000"/>
                </a:solidFill>
              </a:rPr>
              <a:t>Дезинфекция </a:t>
            </a:r>
            <a:r>
              <a:rPr lang="ru-RU" dirty="0"/>
              <a:t>- поместите каждую линзу в соответствующую ячейку футляра. Убедитесь, что свежий раствор полностью закрывает линзы. Минимальное время дезинфекции линз           4  часа (у раствора «</a:t>
            </a:r>
            <a:r>
              <a:rPr lang="ru-RU" dirty="0" err="1"/>
              <a:t>Линкодез</a:t>
            </a:r>
            <a:r>
              <a:rPr lang="ru-RU" dirty="0"/>
              <a:t>»).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31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3100" b="1" i="1" dirty="0">
                <a:solidFill>
                  <a:srgbClr val="C00000"/>
                </a:solidFill>
              </a:rPr>
              <a:t>  Хранение </a:t>
            </a:r>
            <a:r>
              <a:rPr lang="ru-RU" i="1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- </a:t>
            </a:r>
            <a:r>
              <a:rPr lang="ru-RU" dirty="0"/>
              <a:t>Длительное хранение линз в растворе «</a:t>
            </a:r>
            <a:r>
              <a:rPr lang="ru-RU" dirty="0" err="1"/>
              <a:t>Линкодез</a:t>
            </a:r>
            <a:r>
              <a:rPr lang="ru-RU" dirty="0"/>
              <a:t>»    (более одного месяца) при </a:t>
            </a:r>
            <a:r>
              <a:rPr lang="en-US" dirty="0"/>
              <a:t>t </a:t>
            </a:r>
            <a:r>
              <a:rPr lang="ru-RU" dirty="0"/>
              <a:t>от +5 до+15 С.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51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Увлажнение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/>
              <a:t>Соединения целлюлозы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err="1"/>
              <a:t>Гиалуронат</a:t>
            </a:r>
            <a:r>
              <a:rPr lang="ru-RU" b="1" dirty="0"/>
              <a:t>  натрия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err="1"/>
              <a:t>Поливинилпирролидон</a:t>
            </a:r>
            <a:r>
              <a:rPr lang="ru-RU" b="1" dirty="0"/>
              <a:t> (</a:t>
            </a:r>
            <a:r>
              <a:rPr lang="ru-RU" b="1" dirty="0" err="1"/>
              <a:t>повидон</a:t>
            </a:r>
            <a:r>
              <a:rPr lang="ru-RU" b="1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/>
              <a:t>Сорбитол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err="1"/>
              <a:t>Поликвартерниум</a:t>
            </a:r>
            <a:r>
              <a:rPr lang="ru-RU" b="1" dirty="0"/>
              <a:t> -10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err="1"/>
              <a:t>Полиэтиленгликоль</a:t>
            </a: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Задача: </a:t>
            </a:r>
            <a:r>
              <a:rPr lang="ru-RU" dirty="0"/>
              <a:t>Обеспечивают комфорт ношения линз в течение дня за счет увлажнения поверхности глаз и мягких линз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728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Задача консервантов 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80528" y="3284984"/>
            <a:ext cx="9505056" cy="35730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41277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C00000"/>
                </a:solidFill>
              </a:rPr>
              <a:t>Предотвращение размножения </a:t>
            </a:r>
            <a:r>
              <a:rPr lang="ru-RU" sz="2400" dirty="0"/>
              <a:t>микроорганизмов в растворе, после того, как емкость с ним открыта.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Дезинфицирующие вещества используются </a:t>
            </a:r>
            <a:r>
              <a:rPr lang="ru-RU" sz="2400" dirty="0">
                <a:solidFill>
                  <a:srgbClr val="C00000"/>
                </a:solidFill>
              </a:rPr>
              <a:t>для уничтожения микроорганизмов</a:t>
            </a:r>
            <a:r>
              <a:rPr lang="ru-RU" sz="2400" dirty="0"/>
              <a:t>, попавших на поверхность контактной линзы во время ее использования. </a:t>
            </a:r>
          </a:p>
        </p:txBody>
      </p:sp>
    </p:spTree>
    <p:extLst>
      <p:ext uri="{BB962C8B-B14F-4D97-AF65-F5344CB8AC3E}">
        <p14:creationId xmlns:p14="http://schemas.microsoft.com/office/powerpoint/2010/main" val="401437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382167"/>
            <a:ext cx="3851920" cy="54563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Многофункциональный раствор «</a:t>
            </a:r>
            <a:r>
              <a:rPr lang="ru-RU" sz="3600" dirty="0" err="1" smtClean="0">
                <a:solidFill>
                  <a:schemeClr val="bg1"/>
                </a:solidFill>
              </a:rPr>
              <a:t>ЛинкоДез</a:t>
            </a:r>
            <a:r>
              <a:rPr lang="ru-RU" sz="3600" dirty="0" smtClean="0">
                <a:solidFill>
                  <a:schemeClr val="bg1"/>
                </a:solidFill>
              </a:rPr>
              <a:t>» 130 мл; 250 мл; 360 мл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4304" y="1412776"/>
            <a:ext cx="5614416" cy="5445224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Основное назначение : </a:t>
            </a:r>
            <a:endParaRPr lang="ru-RU" sz="2000" b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1900" b="1" dirty="0" smtClean="0">
                <a:latin typeface="Arial Black" panose="020B0A04020102020204" pitchFamily="34" charset="0"/>
              </a:rPr>
              <a:t>Очистка</a:t>
            </a:r>
            <a:r>
              <a:rPr lang="ru-RU" sz="1900" b="1" dirty="0">
                <a:latin typeface="Arial Black" panose="020B0A04020102020204" pitchFamily="34" charset="0"/>
              </a:rPr>
              <a:t>, хранение, дезинфекция и увлажнение </a:t>
            </a:r>
            <a:r>
              <a:rPr lang="ru-RU" sz="1900" b="1" dirty="0" smtClean="0">
                <a:latin typeface="Arial Black" panose="020B0A04020102020204" pitchFamily="34" charset="0"/>
              </a:rPr>
              <a:t>мягких контактных линз </a:t>
            </a:r>
          </a:p>
          <a:p>
            <a:pPr marL="0" indent="0">
              <a:buNone/>
            </a:pPr>
            <a:endParaRPr lang="ru-RU" sz="1900" b="1" i="1" dirty="0" smtClean="0"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i="1" u="sng" dirty="0"/>
              <a:t>Используется для всех типов мягких </a:t>
            </a:r>
            <a:r>
              <a:rPr lang="ru-RU" sz="1800" b="1" i="1" u="sng" dirty="0" err="1"/>
              <a:t>гидрогелевых</a:t>
            </a:r>
            <a:r>
              <a:rPr lang="ru-RU" sz="1800" b="1" i="1" u="sng" dirty="0"/>
              <a:t> линз, включая силикон-</a:t>
            </a:r>
            <a:r>
              <a:rPr lang="ru-RU" sz="1800" b="1" i="1" u="sng" dirty="0" err="1"/>
              <a:t>гидрогелевые</a:t>
            </a:r>
            <a:r>
              <a:rPr lang="ru-RU" sz="1800" b="1" i="1" u="sng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800" b="1" i="1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i="1" u="sng" dirty="0"/>
              <a:t>Эффективно удаляет белковые, липидные (</a:t>
            </a:r>
            <a:r>
              <a:rPr lang="ru-RU" sz="1800" b="1" i="1" u="sng" dirty="0" smtClean="0"/>
              <a:t>жировые) </a:t>
            </a:r>
            <a:r>
              <a:rPr lang="ru-RU" sz="1800" b="1" i="1" u="sng" dirty="0"/>
              <a:t>и кальциевые отложения </a:t>
            </a:r>
            <a:endParaRPr lang="ru-RU" sz="1800" b="1" i="1" u="sng" dirty="0" smtClean="0"/>
          </a:p>
          <a:p>
            <a:pPr marL="0" indent="0">
              <a:buNone/>
            </a:pPr>
            <a:endParaRPr lang="ru-RU" sz="1800" b="1" i="1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i="1" u="sng" dirty="0" smtClean="0"/>
              <a:t>Содержит безопасный антисептик из группы </a:t>
            </a:r>
            <a:r>
              <a:rPr lang="ru-RU" sz="1800" b="1" i="1" u="sng" dirty="0" err="1" smtClean="0"/>
              <a:t>четвертично</a:t>
            </a:r>
            <a:r>
              <a:rPr lang="ru-RU" sz="1800" b="1" i="1" u="sng" dirty="0" smtClean="0"/>
              <a:t>-аммониевых соединений*, разрешенный  в офтальмологии.</a:t>
            </a:r>
            <a:endParaRPr lang="ru-RU" sz="1800" b="1" i="1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i="1" u="sng" dirty="0"/>
              <a:t>Высокая степень  безопасности </a:t>
            </a:r>
          </a:p>
          <a:p>
            <a:pPr marL="0" indent="0">
              <a:buNone/>
            </a:pPr>
            <a:endParaRPr lang="ru-RU" sz="1900" b="1" dirty="0" smtClean="0">
              <a:latin typeface="Arial Black" panose="020B0A04020102020204" pitchFamily="34" charset="0"/>
            </a:endParaRPr>
          </a:p>
          <a:p>
            <a:endParaRPr lang="ru-RU" sz="1900" b="1" dirty="0" smtClean="0">
              <a:latin typeface="Arial Black" panose="020B0A04020102020204" pitchFamily="34" charset="0"/>
            </a:endParaRPr>
          </a:p>
          <a:p>
            <a:endParaRPr lang="ru-RU" sz="19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6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Основные виды растворов для линз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70366"/>
            <a:ext cx="8589640" cy="5069160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400" b="1" i="1" dirty="0">
                <a:solidFill>
                  <a:srgbClr val="C00000"/>
                </a:solidFill>
              </a:rPr>
              <a:t>Водно-солевые</a:t>
            </a:r>
            <a:r>
              <a:rPr lang="ru-RU" sz="3400" i="1" dirty="0">
                <a:solidFill>
                  <a:srgbClr val="C00000"/>
                </a:solidFill>
              </a:rPr>
              <a:t> </a:t>
            </a:r>
            <a:r>
              <a:rPr lang="ru-RU" sz="3400" i="1" dirty="0"/>
              <a:t>– их основное назначение, как основа для тепловой дезинфекции.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400" b="1" i="1" dirty="0">
                <a:solidFill>
                  <a:srgbClr val="C00000"/>
                </a:solidFill>
              </a:rPr>
              <a:t>С перекисью водорода</a:t>
            </a:r>
            <a:r>
              <a:rPr lang="ru-RU" sz="3400" i="1" dirty="0">
                <a:solidFill>
                  <a:srgbClr val="C00000"/>
                </a:solidFill>
              </a:rPr>
              <a:t>. </a:t>
            </a:r>
            <a:r>
              <a:rPr lang="ru-RU" sz="3400" i="1" dirty="0"/>
              <a:t>Основное назначение – очищение и дезинфекция. Нельзя применять ежедневно, рекомендуется максимум 2 раза в месяц. Требуется осторожность.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400" b="1" i="1" dirty="0">
                <a:solidFill>
                  <a:srgbClr val="C00000"/>
                </a:solidFill>
              </a:rPr>
              <a:t>Многофункциональные</a:t>
            </a:r>
            <a:r>
              <a:rPr lang="ru-RU" sz="3400" i="1" dirty="0"/>
              <a:t> – самое последнее поколение растворов, которое  сочетает в себе ежедневную очистку, хранение, дезинфекцию и увлажнение.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400" b="1" i="1" dirty="0">
                <a:solidFill>
                  <a:srgbClr val="C00000"/>
                </a:solidFill>
              </a:rPr>
              <a:t>Ферментный очиститель </a:t>
            </a:r>
            <a:r>
              <a:rPr lang="ru-RU" sz="3400" i="1" dirty="0">
                <a:solidFill>
                  <a:srgbClr val="C00000"/>
                </a:solidFill>
              </a:rPr>
              <a:t> </a:t>
            </a:r>
            <a:r>
              <a:rPr lang="ru-RU" sz="3400" i="1" dirty="0"/>
              <a:t>–  для удаления сложных протеиновых отложений, таких как денатурированный белок,  для линз со сроком ношения более 1-3 месяцев. Применяется не чаще , чем 1 раз в 1-2 недели.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95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Особенности раствора «</a:t>
            </a:r>
            <a:r>
              <a:rPr lang="ru-RU" b="1" dirty="0" err="1" smtClean="0">
                <a:solidFill>
                  <a:schemeClr val="bg1"/>
                </a:solidFill>
              </a:rPr>
              <a:t>Линкодез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412776"/>
            <a:ext cx="91440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u="sng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i="1" u="sng" dirty="0"/>
              <a:t>Без консервантов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i="1" u="sng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i="1" u="sng" dirty="0"/>
              <a:t>Содержит антимикробный агент-</a:t>
            </a:r>
            <a:r>
              <a:rPr lang="ru-RU" sz="2000" b="1" i="1" u="sng" dirty="0" err="1"/>
              <a:t>бензилдиметил</a:t>
            </a:r>
            <a:r>
              <a:rPr lang="ru-RU" sz="2000" b="1" i="1" u="sng" dirty="0"/>
              <a:t> 3-миристоиламинопропил аммония хлорид, разрешенный в офтальмологии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i="1" u="sng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i="1" u="sng" dirty="0"/>
              <a:t>Профилактика инфекционно-воспалительных заболеваний при ношении </a:t>
            </a:r>
            <a:r>
              <a:rPr lang="ru-RU" sz="2000" b="1" i="1" u="sng" dirty="0" smtClean="0"/>
              <a:t>линз  . </a:t>
            </a:r>
            <a:r>
              <a:rPr lang="ru-RU" sz="2000" b="1" i="1" u="sng" dirty="0" smtClean="0">
                <a:solidFill>
                  <a:srgbClr val="FF0000"/>
                </a:solidFill>
              </a:rPr>
              <a:t>Внимание! ПРОФИЛАКТИКА КОРОНАВИРУСНОЙ ИНФЕКЦИИ ГЛАЗ!</a:t>
            </a:r>
            <a:endParaRPr lang="en-US" sz="2000" b="1" i="1" u="sng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i="1" u="sng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i="1" u="sng" dirty="0"/>
              <a:t>Профилактика </a:t>
            </a:r>
            <a:r>
              <a:rPr lang="ru-RU" sz="2000" b="1" i="1" u="sng" dirty="0" err="1"/>
              <a:t>акантамебного</a:t>
            </a:r>
            <a:r>
              <a:rPr lang="ru-RU" sz="2000" b="1" i="1" u="sng" dirty="0"/>
              <a:t> кератита </a:t>
            </a:r>
            <a:endParaRPr lang="en-US" sz="2000" b="1" i="1" u="sng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i="1" u="sng" dirty="0"/>
          </a:p>
          <a:p>
            <a:r>
              <a:rPr lang="ru-RU" sz="2000" b="1" i="1" u="sng" dirty="0" smtClean="0"/>
              <a:t>Антимикробный агент*, </a:t>
            </a:r>
            <a:r>
              <a:rPr lang="ru-RU" sz="2000" b="1" i="1" u="sng" dirty="0"/>
              <a:t>входящий в раствор </a:t>
            </a:r>
            <a:r>
              <a:rPr lang="ru-RU" sz="2000" b="1" i="1" u="sng" dirty="0">
                <a:solidFill>
                  <a:srgbClr val="C00000"/>
                </a:solidFill>
              </a:rPr>
              <a:t>, В НЕКОТОРЫХ СЛУЧАЯХ </a:t>
            </a:r>
            <a:r>
              <a:rPr lang="ru-RU" sz="2000" b="1" i="1" u="sng" dirty="0"/>
              <a:t>(микротравмы, синдром сухого глаза, инфекционные заболевания глаз) будет себя проявлять в виде легкого быстро проходящего </a:t>
            </a:r>
            <a:r>
              <a:rPr lang="ru-RU" sz="2000" b="1" i="1" u="sng" dirty="0" smtClean="0"/>
              <a:t>жжения</a:t>
            </a:r>
            <a:endParaRPr lang="en-US" sz="2000" b="1" i="1" u="sng" dirty="0" smtClean="0"/>
          </a:p>
          <a:p>
            <a:endParaRPr lang="ru-RU" sz="2000" b="1" i="1" u="sng" dirty="0"/>
          </a:p>
          <a:p>
            <a:r>
              <a:rPr lang="ru-RU" sz="2000" b="1" dirty="0" smtClean="0">
                <a:solidFill>
                  <a:srgbClr val="FF0000"/>
                </a:solidFill>
              </a:rPr>
              <a:t>ВНИМАНИЕ</a:t>
            </a:r>
            <a:r>
              <a:rPr lang="ru-RU" sz="2000" b="1" dirty="0">
                <a:solidFill>
                  <a:srgbClr val="FF0000"/>
                </a:solidFill>
              </a:rPr>
              <a:t>! </a:t>
            </a:r>
            <a:r>
              <a:rPr lang="ru-RU" b="1" dirty="0" smtClean="0"/>
              <a:t>Антимикробный агент* –</a:t>
            </a:r>
            <a:r>
              <a:rPr lang="ru-RU" b="1" dirty="0" err="1" smtClean="0"/>
              <a:t>бензилдиметил</a:t>
            </a:r>
            <a:r>
              <a:rPr lang="ru-RU" b="1" dirty="0" smtClean="0"/>
              <a:t> 3-миристоиламинопропил аммония хлорид и </a:t>
            </a:r>
            <a:r>
              <a:rPr lang="ru-RU" b="1" dirty="0" err="1"/>
              <a:t>Хлоргексидин</a:t>
            </a:r>
            <a:r>
              <a:rPr lang="ru-RU" b="1" dirty="0"/>
              <a:t> – это разные по составу химические вещества </a:t>
            </a:r>
            <a:endParaRPr lang="ru-RU" b="1" dirty="0" smtClean="0"/>
          </a:p>
          <a:p>
            <a:r>
              <a:rPr lang="ru-RU" sz="2000" b="1" dirty="0" smtClean="0">
                <a:solidFill>
                  <a:srgbClr val="C00000"/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51151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Спрей «</a:t>
            </a:r>
            <a:r>
              <a:rPr lang="ru-RU" sz="3200" dirty="0" err="1">
                <a:solidFill>
                  <a:schemeClr val="bg1"/>
                </a:solidFill>
              </a:rPr>
              <a:t>ЛинкоР</a:t>
            </a:r>
            <a:r>
              <a:rPr lang="ru-RU" sz="3200" dirty="0">
                <a:solidFill>
                  <a:schemeClr val="bg1"/>
                </a:solidFill>
              </a:rPr>
              <a:t>»  для очистки оптических изделий, ТВ-экранов, </a:t>
            </a:r>
            <a:r>
              <a:rPr lang="ru-RU" sz="3200" dirty="0" smtClean="0">
                <a:solidFill>
                  <a:schemeClr val="bg1"/>
                </a:solidFill>
              </a:rPr>
              <a:t>ЖК-мониторов-60 мл</a:t>
            </a: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2400" dirty="0" smtClean="0"/>
              <a:t>(Без спирта) 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77408"/>
            <a:ext cx="9144001" cy="54805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556792"/>
            <a:ext cx="90364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Очистка </a:t>
            </a:r>
            <a:r>
              <a:rPr lang="ru-RU" sz="2400" b="1" dirty="0">
                <a:solidFill>
                  <a:srgbClr val="C00000"/>
                </a:solidFill>
              </a:rPr>
              <a:t>очков с  покрытиями: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b="1" i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i="1" dirty="0" smtClean="0"/>
              <a:t>Упрочняющее </a:t>
            </a:r>
            <a:endParaRPr lang="ru-RU" sz="2400" b="1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b="1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i="1" dirty="0"/>
              <a:t>Просветляющее (антибликовое)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b="1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i="1" dirty="0" err="1"/>
              <a:t>Фотохромное</a:t>
            </a:r>
            <a:endParaRPr lang="ru-RU" sz="2400" b="1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b="1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i="1" dirty="0"/>
              <a:t>Зеркальное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b="1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i="1" dirty="0"/>
              <a:t>Цветное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b="1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i="1" dirty="0"/>
              <a:t>УФ-блокирующее и т.д.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27411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Спрей «</a:t>
            </a:r>
            <a:r>
              <a:rPr lang="ru-RU" sz="3600" dirty="0" err="1">
                <a:solidFill>
                  <a:schemeClr val="bg1"/>
                </a:solidFill>
              </a:rPr>
              <a:t>ЛинкоР</a:t>
            </a:r>
            <a:r>
              <a:rPr lang="ru-RU" sz="3600" dirty="0">
                <a:solidFill>
                  <a:schemeClr val="bg1"/>
                </a:solidFill>
              </a:rPr>
              <a:t>»  для очистки оптических </a:t>
            </a:r>
            <a:r>
              <a:rPr lang="ru-RU" sz="3600" dirty="0" smtClean="0">
                <a:solidFill>
                  <a:schemeClr val="bg1"/>
                </a:solidFill>
              </a:rPr>
              <a:t>изделий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050" y="1412776"/>
            <a:ext cx="5568950" cy="54458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582341"/>
            <a:ext cx="3563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/>
              <a:t> </a:t>
            </a:r>
            <a:r>
              <a:rPr lang="ru-RU" sz="2400" b="1" dirty="0"/>
              <a:t>Бинокли;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 Микроскопы;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Оптические зеркала в </a:t>
            </a:r>
            <a:r>
              <a:rPr lang="ru-RU" sz="2400" b="1" dirty="0" smtClean="0"/>
              <a:t>оптико-электронных и оптических </a:t>
            </a:r>
            <a:r>
              <a:rPr lang="ru-RU" sz="2400" b="1" dirty="0"/>
              <a:t>приборах;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Объективы фото-и видеотехники;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Лупы;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Телескопы  и т.д.</a:t>
            </a:r>
          </a:p>
        </p:txBody>
      </p:sp>
    </p:spTree>
    <p:extLst>
      <p:ext uri="{BB962C8B-B14F-4D97-AF65-F5344CB8AC3E}">
        <p14:creationId xmlns:p14="http://schemas.microsoft.com/office/powerpoint/2010/main" val="342236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Спрей «</a:t>
            </a:r>
            <a:r>
              <a:rPr lang="ru-RU" sz="3600" dirty="0" err="1">
                <a:solidFill>
                  <a:schemeClr val="bg1"/>
                </a:solidFill>
              </a:rPr>
              <a:t>ЛинкоР</a:t>
            </a:r>
            <a:r>
              <a:rPr lang="ru-RU" sz="3600" dirty="0">
                <a:solidFill>
                  <a:schemeClr val="bg1"/>
                </a:solidFill>
              </a:rPr>
              <a:t>» </a:t>
            </a:r>
            <a:r>
              <a:rPr lang="ru-RU" sz="3600" dirty="0" smtClean="0">
                <a:solidFill>
                  <a:schemeClr val="bg1"/>
                </a:solidFill>
              </a:rPr>
              <a:t>для очистки ТВ-экранов</a:t>
            </a:r>
            <a:r>
              <a:rPr lang="ru-RU" sz="3600" dirty="0">
                <a:solidFill>
                  <a:schemeClr val="bg1"/>
                </a:solidFill>
              </a:rPr>
              <a:t>, ЖК-мониторов</a:t>
            </a:r>
            <a:r>
              <a:rPr lang="ru-RU" sz="3600" dirty="0" smtClean="0">
                <a:solidFill>
                  <a:schemeClr val="bg1"/>
                </a:solidFill>
              </a:rPr>
              <a:t>.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2400" dirty="0" smtClean="0"/>
              <a:t>(Без спирта) </a:t>
            </a:r>
            <a:endParaRPr lang="ru-RU" sz="24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46738" y="2420888"/>
            <a:ext cx="4597261" cy="44697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20888"/>
            <a:ext cx="4355976" cy="44371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1628801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Очистка ТВ-экранов, ЖК-мониторов;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 Очистка ноутбуков, планшетов, телефонов.</a:t>
            </a:r>
          </a:p>
        </p:txBody>
      </p:sp>
    </p:spTree>
    <p:extLst>
      <p:ext uri="{BB962C8B-B14F-4D97-AF65-F5344CB8AC3E}">
        <p14:creationId xmlns:p14="http://schemas.microsoft.com/office/powerpoint/2010/main" val="255897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Спрей «</a:t>
            </a:r>
            <a:r>
              <a:rPr lang="ru-RU" sz="3600" dirty="0" err="1">
                <a:solidFill>
                  <a:schemeClr val="bg1"/>
                </a:solidFill>
              </a:rPr>
              <a:t>ЛинкоР</a:t>
            </a:r>
            <a:r>
              <a:rPr lang="ru-RU" sz="3600" dirty="0">
                <a:solidFill>
                  <a:schemeClr val="bg1"/>
                </a:solidFill>
              </a:rPr>
              <a:t>»  для очистки оптических изделий, ТВ-экранов,  </a:t>
            </a:r>
            <a:r>
              <a:rPr lang="ru-RU" sz="3600" dirty="0" smtClean="0">
                <a:solidFill>
                  <a:schemeClr val="bg1"/>
                </a:solidFill>
              </a:rPr>
              <a:t>ЖК-мониторов- 60 мл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2800" b="1" dirty="0" smtClean="0"/>
              <a:t>(Без спирта) 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1412777"/>
            <a:ext cx="550810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Особенности</a:t>
            </a:r>
            <a:r>
              <a:rPr lang="ru-RU" sz="2400" b="1" dirty="0">
                <a:solidFill>
                  <a:srgbClr val="FF0000"/>
                </a:solidFill>
              </a:rPr>
              <a:t>: </a:t>
            </a: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b="1" dirty="0"/>
              <a:t>Без </a:t>
            </a:r>
            <a:r>
              <a:rPr lang="ru-RU" sz="1600" b="1" dirty="0" smtClean="0"/>
              <a:t> содержания спирта </a:t>
            </a:r>
            <a:endParaRPr lang="ru-RU" sz="16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b="1" dirty="0" smtClean="0"/>
              <a:t>Имеет антистатический  эффект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6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6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b="1" dirty="0"/>
              <a:t>Препятствует  запотеванию  очковых </a:t>
            </a:r>
            <a:r>
              <a:rPr lang="ru-RU" sz="1600" b="1" dirty="0" smtClean="0"/>
              <a:t>линз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6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6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b="1" dirty="0" smtClean="0"/>
              <a:t>Не оставляет 	 разводов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6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6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b="1" dirty="0"/>
              <a:t>Содержит дезинфицирующий </a:t>
            </a:r>
            <a:r>
              <a:rPr lang="ru-RU" sz="1600" b="1" dirty="0" smtClean="0"/>
              <a:t>компонент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b="1" dirty="0"/>
              <a:t>Безопасен для  стекла и </a:t>
            </a:r>
            <a:r>
              <a:rPr lang="ru-RU" sz="1600" b="1" dirty="0" smtClean="0"/>
              <a:t>пластика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6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smtClean="0"/>
              <a:t>Рассчитан на 230-240 нажатий </a:t>
            </a:r>
            <a:endParaRPr lang="ru-RU" sz="1600" b="1" dirty="0"/>
          </a:p>
          <a:p>
            <a:endParaRPr lang="ru-RU" sz="1600" b="1" dirty="0"/>
          </a:p>
          <a:p>
            <a:endParaRPr lang="ru-RU" sz="1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5467" y="2314135"/>
            <a:ext cx="5492800" cy="3661867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5466" y="2311146"/>
            <a:ext cx="5492800" cy="366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5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Спрей для </a:t>
            </a:r>
            <a:r>
              <a:rPr lang="ru-RU" sz="2800" dirty="0" smtClean="0">
                <a:solidFill>
                  <a:schemeClr val="bg1"/>
                </a:solidFill>
              </a:rPr>
              <a:t>обработки рук 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на основе антисептика </a:t>
            </a:r>
            <a:r>
              <a:rPr lang="ru-RU" sz="2800" dirty="0" err="1" smtClean="0">
                <a:solidFill>
                  <a:schemeClr val="bg1"/>
                </a:solidFill>
              </a:rPr>
              <a:t>призводное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МИРИСТИНОВОЙ </a:t>
            </a:r>
            <a:r>
              <a:rPr lang="ru-RU" sz="2800" dirty="0" smtClean="0">
                <a:solidFill>
                  <a:schemeClr val="bg1"/>
                </a:solidFill>
              </a:rPr>
              <a:t>кислоты --«</a:t>
            </a:r>
            <a:r>
              <a:rPr lang="ru-RU" sz="2800" dirty="0" err="1" smtClean="0">
                <a:solidFill>
                  <a:schemeClr val="bg1"/>
                </a:solidFill>
              </a:rPr>
              <a:t>ЛинкоМир</a:t>
            </a:r>
            <a:r>
              <a:rPr lang="ru-RU" sz="2800" dirty="0">
                <a:solidFill>
                  <a:schemeClr val="bg1"/>
                </a:solidFill>
              </a:rPr>
              <a:t>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5796136" cy="544522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9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Где </a:t>
            </a:r>
            <a:r>
              <a:rPr lang="ru-RU" sz="2900" b="1" dirty="0">
                <a:solidFill>
                  <a:srgbClr val="C00000"/>
                </a:solidFill>
                <a:latin typeface="Calibri" panose="020F0502020204030204" pitchFamily="34" charset="0"/>
              </a:rPr>
              <a:t>и когда можно применять спрей для рук </a:t>
            </a:r>
            <a:r>
              <a:rPr lang="ru-RU" sz="29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   «</a:t>
            </a:r>
            <a:r>
              <a:rPr lang="ru-RU" sz="29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ЛинкоМир</a:t>
            </a:r>
            <a:r>
              <a:rPr lang="ru-RU" sz="2900" b="1" dirty="0">
                <a:solidFill>
                  <a:srgbClr val="C00000"/>
                </a:solidFill>
                <a:latin typeface="Calibri" panose="020F0502020204030204" pitchFamily="34" charset="0"/>
              </a:rPr>
              <a:t>»?</a:t>
            </a:r>
          </a:p>
          <a:p>
            <a:pPr marL="0" indent="0">
              <a:buNone/>
            </a:pPr>
            <a:r>
              <a:rPr lang="ru-RU" sz="2900" b="1" i="1" u="sng" dirty="0" smtClean="0">
                <a:solidFill>
                  <a:schemeClr val="tx2">
                    <a:lumMod val="75000"/>
                  </a:schemeClr>
                </a:solidFill>
              </a:rPr>
              <a:t>Основное </a:t>
            </a:r>
            <a:r>
              <a:rPr lang="ru-RU" sz="2900" b="1" i="1" u="sng" dirty="0">
                <a:solidFill>
                  <a:schemeClr val="tx2">
                    <a:lumMod val="75000"/>
                  </a:schemeClr>
                </a:solidFill>
              </a:rPr>
              <a:t>назначение: </a:t>
            </a:r>
          </a:p>
          <a:p>
            <a:pPr marL="0" indent="0">
              <a:buNone/>
            </a:pPr>
            <a:r>
              <a:rPr lang="ru-RU" sz="2600" dirty="0"/>
              <a:t>Обработка рук перед надеванием и снятием всех типов контактных линз для профилактики от инфекционно-воспалительных заболеваний глаз различной этиологии  </a:t>
            </a:r>
          </a:p>
          <a:p>
            <a:pPr marL="0" indent="0">
              <a:buNone/>
            </a:pPr>
            <a:r>
              <a:rPr lang="ru-RU" sz="2600" dirty="0"/>
              <a:t>Обработка рук для профилактики  во время вирусных и кишечных эпидемий (вирус гриппа, </a:t>
            </a:r>
            <a:r>
              <a:rPr lang="ru-RU" sz="2600" dirty="0" err="1"/>
              <a:t>коронавирус</a:t>
            </a:r>
            <a:r>
              <a:rPr lang="ru-RU" sz="2600" dirty="0"/>
              <a:t> и т.д.)</a:t>
            </a:r>
          </a:p>
          <a:p>
            <a:pPr marL="0" indent="0">
              <a:buNone/>
            </a:pPr>
            <a:r>
              <a:rPr lang="ru-RU" sz="2600" dirty="0"/>
              <a:t>Обработка рук в общественных местах и </a:t>
            </a:r>
            <a:r>
              <a:rPr lang="ru-RU" sz="2600" dirty="0" smtClean="0"/>
              <a:t>транспорте и т.д. </a:t>
            </a:r>
            <a:endParaRPr lang="ru-RU" sz="2600" dirty="0"/>
          </a:p>
          <a:p>
            <a:pPr marL="0" indent="0">
              <a:buNone/>
            </a:pPr>
            <a:r>
              <a:rPr lang="ru-RU" sz="2500" b="1" u="sng" dirty="0" smtClean="0">
                <a:solidFill>
                  <a:schemeClr val="accent1"/>
                </a:solidFill>
              </a:rPr>
              <a:t>СОСТАВ: </a:t>
            </a:r>
            <a:r>
              <a:rPr lang="ru-RU" sz="2500" b="1" dirty="0" smtClean="0"/>
              <a:t>Антисептик </a:t>
            </a:r>
            <a:r>
              <a:rPr lang="en-US" sz="2500" b="1" dirty="0"/>
              <a:t>*</a:t>
            </a:r>
            <a:r>
              <a:rPr lang="ru-RU" sz="2500" b="1" dirty="0" smtClean="0"/>
              <a:t>Миро «ИКС»--</a:t>
            </a:r>
            <a:r>
              <a:rPr lang="ru-RU" sz="2500" dirty="0"/>
              <a:t>эффективен в отношении бактерий, </a:t>
            </a:r>
            <a:r>
              <a:rPr lang="ru-RU" sz="2500" dirty="0" smtClean="0"/>
              <a:t>грибов, простейших и сложноустроенных вирусов (герпес, грипп и т.д.) </a:t>
            </a:r>
            <a:r>
              <a:rPr lang="ru-RU" sz="2500" b="1" dirty="0" smtClean="0">
                <a:solidFill>
                  <a:srgbClr val="FF0000"/>
                </a:solidFill>
              </a:rPr>
              <a:t>ПРОФИЛАКТИКА КОРОНАВИРУСА!</a:t>
            </a:r>
            <a:endParaRPr lang="ru-RU" sz="2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500" b="1" dirty="0"/>
              <a:t>Глицерин- </a:t>
            </a:r>
            <a:r>
              <a:rPr lang="ru-RU" sz="2500" dirty="0"/>
              <a:t>увлажняющий и смягчающий компонент для кожи человека </a:t>
            </a:r>
          </a:p>
          <a:p>
            <a:pPr marL="0" indent="0">
              <a:buNone/>
            </a:pPr>
            <a:r>
              <a:rPr lang="ru-RU" sz="2500" b="1" dirty="0"/>
              <a:t>ПАВ-</a:t>
            </a:r>
            <a:r>
              <a:rPr lang="ru-RU" sz="2500" dirty="0"/>
              <a:t> удаляют белковые, жировые и </a:t>
            </a:r>
            <a:r>
              <a:rPr lang="ru-RU" sz="2500" dirty="0" err="1"/>
              <a:t>проч.отложения</a:t>
            </a:r>
            <a:r>
              <a:rPr lang="ru-RU" sz="2500" dirty="0"/>
              <a:t> с кожи человека </a:t>
            </a:r>
          </a:p>
          <a:p>
            <a:pPr marL="0" indent="0">
              <a:buNone/>
            </a:pPr>
            <a:r>
              <a:rPr lang="ru-RU" sz="2500" b="1" dirty="0"/>
              <a:t>На водной основе и без хлора-  </a:t>
            </a:r>
            <a:r>
              <a:rPr lang="ru-RU" sz="2500" dirty="0"/>
              <a:t>можно детям, беременным и кормящим и людям, склонным к аллергии </a:t>
            </a:r>
            <a:endParaRPr lang="ru-RU" sz="2500" dirty="0" smtClean="0"/>
          </a:p>
          <a:p>
            <a:pPr marL="0" indent="0">
              <a:buNone/>
            </a:pPr>
            <a:r>
              <a:rPr lang="en-US" sz="2200" b="1" dirty="0" smtClean="0"/>
              <a:t>   </a:t>
            </a:r>
            <a:endParaRPr lang="ru-RU" sz="2200" b="1" dirty="0" smtClean="0"/>
          </a:p>
          <a:p>
            <a:pPr marL="0" indent="0">
              <a:buNone/>
            </a:pPr>
            <a:r>
              <a:rPr lang="ru-RU" sz="2900" b="1" dirty="0" smtClean="0">
                <a:solidFill>
                  <a:srgbClr val="FF0000"/>
                </a:solidFill>
              </a:rPr>
              <a:t>*Миро «ИКС»- </a:t>
            </a:r>
            <a:r>
              <a:rPr lang="ru-RU" sz="2900" dirty="0" err="1" smtClean="0"/>
              <a:t>бензилдиметил</a:t>
            </a:r>
            <a:r>
              <a:rPr lang="ru-RU" sz="2900" dirty="0" smtClean="0"/>
              <a:t> 3-миристоиаминопропил аммония хлорид, </a:t>
            </a:r>
            <a:r>
              <a:rPr lang="ru-RU" sz="2900" dirty="0"/>
              <a:t>который разрешен в </a:t>
            </a:r>
            <a:r>
              <a:rPr lang="ru-RU" sz="2900" dirty="0" smtClean="0"/>
              <a:t>офтальмологии</a:t>
            </a:r>
            <a:r>
              <a:rPr lang="ru-RU" sz="2900" dirty="0"/>
              <a:t> </a:t>
            </a:r>
            <a:r>
              <a:rPr lang="ru-RU" sz="2900" dirty="0" smtClean="0"/>
              <a:t>из  группы  ЧАС (</a:t>
            </a:r>
            <a:r>
              <a:rPr lang="ru-RU" sz="2900" dirty="0" err="1" smtClean="0"/>
              <a:t>четвертично</a:t>
            </a:r>
            <a:r>
              <a:rPr lang="ru-RU" sz="2900" dirty="0" smtClean="0"/>
              <a:t>-аммониевые соединения)</a:t>
            </a:r>
            <a:endParaRPr lang="ru-RU" sz="2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</a:t>
            </a:r>
            <a:r>
              <a:rPr lang="ru-RU" sz="2200" b="1" dirty="0" smtClean="0">
                <a:hlinkClick r:id="rId3"/>
              </a:rPr>
              <a:t> </a:t>
            </a:r>
            <a:r>
              <a:rPr lang="en-US" sz="2200" dirty="0">
                <a:hlinkClick r:id="rId4"/>
              </a:rPr>
              <a:t>https://www.ivanovonews.ru/kupi-v-krizis/1015051/</a:t>
            </a:r>
            <a:endParaRPr lang="ru-RU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3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83" y="1412776"/>
            <a:ext cx="3342117" cy="5445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1884" y="1700808"/>
            <a:ext cx="3342116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Г. Иваново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1600" b="1" dirty="0" err="1">
                <a:solidFill>
                  <a:schemeClr val="bg1"/>
                </a:solidFill>
              </a:rPr>
              <a:t>у</a:t>
            </a:r>
            <a:r>
              <a:rPr lang="ru-RU" sz="1600" b="1" dirty="0" err="1" smtClean="0">
                <a:solidFill>
                  <a:schemeClr val="bg1"/>
                </a:solidFill>
              </a:rPr>
              <a:t>л.Лежневская</a:t>
            </a:r>
            <a:r>
              <a:rPr lang="ru-RU" sz="1600" b="1" dirty="0" smtClean="0">
                <a:solidFill>
                  <a:schemeClr val="bg1"/>
                </a:solidFill>
              </a:rPr>
              <a:t> , дом </a:t>
            </a:r>
            <a:r>
              <a:rPr lang="ru-RU" sz="1600" b="1" dirty="0">
                <a:solidFill>
                  <a:schemeClr val="bg1"/>
                </a:solidFill>
              </a:rPr>
              <a:t>140 </a:t>
            </a:r>
            <a:r>
              <a:rPr lang="ru-RU" sz="1600" b="1" dirty="0" smtClean="0">
                <a:solidFill>
                  <a:schemeClr val="bg1"/>
                </a:solidFill>
              </a:rPr>
              <a:t>  </a:t>
            </a:r>
            <a:r>
              <a:rPr lang="ru-RU" sz="1600" b="1" dirty="0" smtClean="0"/>
              <a:t>29-38-05</a:t>
            </a:r>
            <a:r>
              <a:rPr lang="ru-RU" sz="1600" b="1" dirty="0" smtClean="0">
                <a:solidFill>
                  <a:schemeClr val="bg1"/>
                </a:solidFill>
              </a:rPr>
              <a:t>  </a:t>
            </a:r>
            <a:r>
              <a:rPr lang="ru-RU" sz="1600" b="1" dirty="0" err="1" smtClean="0">
                <a:solidFill>
                  <a:schemeClr val="bg1"/>
                </a:solidFill>
              </a:rPr>
              <a:t>ул.М.Василевского</a:t>
            </a:r>
            <a:r>
              <a:rPr lang="ru-RU" sz="1600" b="1" dirty="0" smtClean="0">
                <a:solidFill>
                  <a:schemeClr val="bg1"/>
                </a:solidFill>
              </a:rPr>
              <a:t>. дом 1  </a:t>
            </a:r>
            <a:r>
              <a:rPr lang="ru-RU" sz="1600" b="1" dirty="0"/>
              <a:t>56-15-43</a:t>
            </a:r>
          </a:p>
          <a:p>
            <a:pPr algn="ctr"/>
            <a:r>
              <a:rPr lang="ru-RU" sz="1600" b="1" dirty="0" err="1" smtClean="0">
                <a:solidFill>
                  <a:schemeClr val="bg1"/>
                </a:solidFill>
              </a:rPr>
              <a:t>Ул.Палехская</a:t>
            </a:r>
            <a:r>
              <a:rPr lang="ru-RU" sz="1600" b="1" dirty="0" smtClean="0">
                <a:solidFill>
                  <a:schemeClr val="bg1"/>
                </a:solidFill>
              </a:rPr>
              <a:t> , дом 14         </a:t>
            </a:r>
            <a:r>
              <a:rPr lang="ru-RU" sz="1600" b="1" dirty="0"/>
              <a:t>32-81-23</a:t>
            </a:r>
          </a:p>
          <a:p>
            <a:pPr algn="ctr"/>
            <a:r>
              <a:rPr lang="ru-RU" sz="1600" b="1" dirty="0" err="1" smtClean="0">
                <a:solidFill>
                  <a:schemeClr val="bg1"/>
                </a:solidFill>
              </a:rPr>
              <a:t>Ул.Красных</a:t>
            </a:r>
            <a:r>
              <a:rPr lang="ru-RU" sz="1600" b="1" dirty="0" smtClean="0">
                <a:solidFill>
                  <a:schemeClr val="bg1"/>
                </a:solidFill>
              </a:rPr>
              <a:t> Зорь,  дом 6    </a:t>
            </a:r>
            <a:r>
              <a:rPr lang="ru-RU" sz="1600" b="1" dirty="0" smtClean="0"/>
              <a:t>26-36-51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Пр. Ленина дом 102          </a:t>
            </a:r>
            <a:r>
              <a:rPr lang="ru-RU" sz="1600" b="1" dirty="0" smtClean="0"/>
              <a:t>42 –24-30 </a:t>
            </a:r>
            <a:endParaRPr lang="ru-RU" sz="1600" b="1" dirty="0"/>
          </a:p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endParaRPr lang="en-US" b="1" dirty="0" smtClean="0">
              <a:hlinkClick r:id="rId6"/>
            </a:endParaRPr>
          </a:p>
          <a:p>
            <a:pPr algn="ctr"/>
            <a:endParaRPr lang="en-US" b="1" dirty="0">
              <a:hlinkClick r:id="rId6"/>
            </a:endParaRPr>
          </a:p>
          <a:p>
            <a:pPr algn="ctr"/>
            <a:endParaRPr lang="en-US" b="1" dirty="0" smtClean="0">
              <a:hlinkClick r:id="rId6"/>
            </a:endParaRPr>
          </a:p>
          <a:p>
            <a:pPr algn="ctr"/>
            <a:endParaRPr lang="en-US" b="1" dirty="0">
              <a:hlinkClick r:id="rId6"/>
            </a:endParaRPr>
          </a:p>
          <a:p>
            <a:pPr algn="ctr"/>
            <a:endParaRPr lang="en-US" b="1" dirty="0" smtClean="0">
              <a:hlinkClick r:id="rId6"/>
            </a:endParaRPr>
          </a:p>
          <a:p>
            <a:pPr algn="ctr"/>
            <a:endParaRPr lang="en-US" b="1" dirty="0">
              <a:hlinkClick r:id="rId6"/>
            </a:endParaRPr>
          </a:p>
          <a:p>
            <a:pPr algn="ctr"/>
            <a:endParaRPr lang="en-US" b="1" dirty="0" smtClean="0">
              <a:hlinkClick r:id="rId6"/>
            </a:endParaRPr>
          </a:p>
          <a:p>
            <a:pPr algn="ctr"/>
            <a:r>
              <a:rPr lang="en-US" sz="2000" b="1" dirty="0" smtClean="0">
                <a:hlinkClick r:id="rId6"/>
              </a:rPr>
              <a:t>www.luxoptika-37.ru</a:t>
            </a:r>
            <a:r>
              <a:rPr lang="en-US" sz="2000" b="1" dirty="0" smtClean="0"/>
              <a:t> </a:t>
            </a:r>
            <a:endParaRPr lang="en-US" sz="2000" b="1" dirty="0"/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848" y="1412776"/>
            <a:ext cx="2664188" cy="93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5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Спрей для </a:t>
            </a:r>
            <a:r>
              <a:rPr lang="ru-RU" sz="2800" dirty="0" smtClean="0">
                <a:solidFill>
                  <a:schemeClr val="bg1"/>
                </a:solidFill>
              </a:rPr>
              <a:t>обработки рук 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на основе антисептика производное </a:t>
            </a:r>
            <a:r>
              <a:rPr lang="ru-RU" sz="2800" dirty="0" smtClean="0">
                <a:solidFill>
                  <a:srgbClr val="C00000"/>
                </a:solidFill>
              </a:rPr>
              <a:t>МИРИСТИНОВОЙ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кислоты --«</a:t>
            </a:r>
            <a:r>
              <a:rPr lang="ru-RU" sz="2800" dirty="0" err="1" smtClean="0">
                <a:solidFill>
                  <a:schemeClr val="bg1"/>
                </a:solidFill>
              </a:rPr>
              <a:t>ЛинкоМир</a:t>
            </a:r>
            <a:r>
              <a:rPr lang="ru-RU" sz="2800" dirty="0">
                <a:solidFill>
                  <a:schemeClr val="bg1"/>
                </a:solidFill>
              </a:rPr>
              <a:t>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5796136" cy="5445224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>
                <a:hlinkClick r:id="rId3" tooltip="Агентство по охране окружающей среды США"/>
              </a:rPr>
              <a:t>Агентство по охране окружающей среды США</a:t>
            </a:r>
            <a:r>
              <a:rPr lang="ru-RU" b="1" dirty="0"/>
              <a:t> начало </a:t>
            </a:r>
            <a:r>
              <a:rPr lang="ru-RU" sz="3300" b="1" dirty="0"/>
              <a:t>вести работу по сертификации антисептиков против </a:t>
            </a:r>
            <a:r>
              <a:rPr lang="ru-RU" sz="3300" b="1" dirty="0" err="1"/>
              <a:t>коронавируса</a:t>
            </a:r>
            <a:r>
              <a:rPr lang="ru-RU" sz="3300" b="1" dirty="0"/>
              <a:t> COVID-19 с указанием скорости срабатывания антисептика для конкретных продуктов от производителей . Быстрее всего (за 30 секунд) убивают вирус антисептики на базе </a:t>
            </a:r>
            <a:r>
              <a:rPr lang="ru-RU" sz="3300" b="1" dirty="0">
                <a:hlinkClick r:id="rId4" tooltip="Хлорит натрия"/>
              </a:rPr>
              <a:t>хлорита натрия</a:t>
            </a:r>
            <a:r>
              <a:rPr lang="ru-RU" sz="3300" b="1" dirty="0"/>
              <a:t>, </a:t>
            </a:r>
            <a:r>
              <a:rPr lang="ru-RU" sz="3300" b="1" dirty="0">
                <a:hlinkClick r:id="rId5" tooltip="Гипохлорит натрия"/>
              </a:rPr>
              <a:t>гипохлорита натрия</a:t>
            </a:r>
            <a:r>
              <a:rPr lang="ru-RU" sz="3300" b="1" dirty="0"/>
              <a:t>, </a:t>
            </a:r>
            <a:r>
              <a:rPr lang="ru-RU" sz="3300" b="1" dirty="0">
                <a:hlinkClick r:id="rId6" tooltip="Пероксид водорода"/>
              </a:rPr>
              <a:t>перекиси водорода</a:t>
            </a:r>
            <a:r>
              <a:rPr lang="ru-RU" sz="3300" b="1" dirty="0"/>
              <a:t>, </a:t>
            </a:r>
            <a:r>
              <a:rPr lang="ru-RU" sz="3300" b="1" dirty="0" smtClean="0"/>
              <a:t>***</a:t>
            </a:r>
            <a:r>
              <a:rPr lang="ru-RU" sz="3300" b="1" dirty="0" smtClean="0">
                <a:solidFill>
                  <a:srgbClr val="C00000"/>
                </a:solidFill>
                <a:hlinkClick r:id="rId7" tooltip="Аммоний-катионы"/>
              </a:rPr>
              <a:t>четвертичного аммония</a:t>
            </a:r>
            <a:r>
              <a:rPr lang="ru-RU" sz="3300" b="1" dirty="0" smtClean="0"/>
              <a:t>***, </a:t>
            </a:r>
            <a:r>
              <a:rPr lang="ru-RU" sz="3300" b="1" dirty="0"/>
              <a:t> </a:t>
            </a:r>
            <a:r>
              <a:rPr lang="ru-RU" sz="3300" b="1" dirty="0">
                <a:hlinkClick r:id="rId8" tooltip="Этанол"/>
              </a:rPr>
              <a:t>этилового спирта</a:t>
            </a:r>
            <a:r>
              <a:rPr lang="ru-RU" sz="3300" b="1" dirty="0"/>
              <a:t> и </a:t>
            </a:r>
            <a:r>
              <a:rPr lang="ru-RU" sz="3300" b="1" dirty="0">
                <a:hlinkClick r:id="rId9" tooltip="Молочная кислота"/>
              </a:rPr>
              <a:t>молочной кислоты</a:t>
            </a:r>
            <a:r>
              <a:rPr lang="ru-RU" sz="3300" b="1" dirty="0"/>
              <a:t>. </a:t>
            </a:r>
          </a:p>
          <a:p>
            <a:pPr marL="0" indent="0">
              <a:buNone/>
            </a:pPr>
            <a:r>
              <a:rPr lang="ru-RU" b="1" dirty="0" smtClean="0"/>
              <a:t>Но </a:t>
            </a:r>
            <a:r>
              <a:rPr lang="ru-RU" b="1" dirty="0"/>
              <a:t>следует учитывать, что в отличие от предыдущих исследований антисептиков это не полученное экспериментально время уничтожения </a:t>
            </a:r>
            <a:r>
              <a:rPr lang="ru-RU" b="1" dirty="0" err="1"/>
              <a:t>коронавирусов</a:t>
            </a:r>
            <a:r>
              <a:rPr lang="ru-RU" b="1" dirty="0"/>
              <a:t>, а завышенное гарантированное время уничтожения исходя из действия антисептика на другие вирусы</a:t>
            </a:r>
            <a:r>
              <a:rPr lang="ru-RU" b="1" dirty="0" smtClean="0"/>
              <a:t>.</a:t>
            </a:r>
            <a:endParaRPr lang="ru-RU" b="1" dirty="0"/>
          </a:p>
          <a:p>
            <a:pPr marL="0" indent="0">
              <a:buNone/>
            </a:pPr>
            <a:r>
              <a:rPr lang="ru-RU" sz="2200" b="1" dirty="0" smtClean="0"/>
              <a:t>(выдержка с сайта: </a:t>
            </a:r>
            <a:r>
              <a:rPr lang="en-US" sz="2200" dirty="0">
                <a:hlinkClick r:id="rId10"/>
              </a:rPr>
              <a:t>https://ru.wikipedia.org/wiki/%</a:t>
            </a:r>
            <a:r>
              <a:rPr lang="en-US" sz="2200" dirty="0" smtClean="0">
                <a:hlinkClick r:id="rId10"/>
              </a:rPr>
              <a:t>D0%9A%D0%BE%D1%80%D0%BE%D0%BD%D0%B0%D0%B2%D0%B8%D1%80%D1%83%D1%81%D1%8B</a:t>
            </a:r>
            <a:r>
              <a:rPr lang="ru-RU" sz="2200" dirty="0" smtClean="0"/>
              <a:t>) </a:t>
            </a:r>
            <a:endParaRPr lang="ru-RU" sz="2200" b="1" dirty="0" smtClean="0"/>
          </a:p>
          <a:p>
            <a:pPr marL="0" indent="0" algn="ctr">
              <a:buNone/>
            </a:pPr>
            <a:r>
              <a:rPr lang="ru-RU" sz="2200" b="1" dirty="0"/>
              <a:t> </a:t>
            </a:r>
            <a:r>
              <a:rPr lang="ru-RU" sz="2200" b="1" dirty="0" smtClean="0"/>
              <a:t>  </a:t>
            </a:r>
            <a:r>
              <a:rPr lang="ru-RU" sz="2400" b="1" dirty="0" smtClean="0"/>
              <a:t>                                                           </a:t>
            </a:r>
          </a:p>
          <a:p>
            <a:pPr marL="0" indent="0" algn="ctr">
              <a:buNone/>
            </a:pPr>
            <a:r>
              <a:rPr lang="ru-RU" sz="2400" b="1" dirty="0" smtClean="0"/>
              <a:t>                                      г. ИВАНОВО</a:t>
            </a:r>
            <a:endParaRPr lang="ru-RU" sz="2400" b="1" dirty="0"/>
          </a:p>
          <a:p>
            <a:pPr marL="0" indent="0" algn="ctr">
              <a:buNone/>
            </a:pPr>
            <a:r>
              <a:rPr lang="ru-RU" sz="2400" b="1" dirty="0" smtClean="0"/>
              <a:t>                                                               </a:t>
            </a:r>
            <a:r>
              <a:rPr lang="ru-RU" sz="2400" b="1" dirty="0" err="1" smtClean="0"/>
              <a:t>ул.Лежневская</a:t>
            </a:r>
            <a:r>
              <a:rPr lang="ru-RU" sz="2400" b="1" dirty="0" smtClean="0"/>
              <a:t> </a:t>
            </a:r>
            <a:r>
              <a:rPr lang="ru-RU" sz="2400" b="1" dirty="0"/>
              <a:t>, дом 140   </a:t>
            </a:r>
            <a:r>
              <a:rPr lang="ru-RU" sz="2400" b="1" dirty="0">
                <a:solidFill>
                  <a:schemeClr val="tx2"/>
                </a:solidFill>
              </a:rPr>
              <a:t>29-38-05</a:t>
            </a:r>
            <a:r>
              <a:rPr lang="ru-RU" sz="2400" b="1" dirty="0"/>
              <a:t> 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                                                        </a:t>
            </a:r>
            <a:r>
              <a:rPr lang="ru-RU" sz="2400" b="1" dirty="0" err="1" smtClean="0"/>
              <a:t>ул.М.Василевского</a:t>
            </a:r>
            <a:r>
              <a:rPr lang="ru-RU" sz="2400" b="1" dirty="0"/>
              <a:t>. дом 1  </a:t>
            </a:r>
            <a:r>
              <a:rPr lang="ru-RU" sz="2400" b="1" dirty="0">
                <a:solidFill>
                  <a:schemeClr val="tx2"/>
                </a:solidFill>
              </a:rPr>
              <a:t>56-15-43</a:t>
            </a:r>
          </a:p>
          <a:p>
            <a:pPr algn="ctr"/>
            <a:r>
              <a:rPr lang="ru-RU" sz="2400" b="1" dirty="0" smtClean="0"/>
              <a:t>                                                       </a:t>
            </a:r>
            <a:r>
              <a:rPr lang="ru-RU" sz="2400" b="1" dirty="0" err="1"/>
              <a:t>у</a:t>
            </a:r>
            <a:r>
              <a:rPr lang="ru-RU" sz="2400" b="1" dirty="0" err="1" smtClean="0"/>
              <a:t>л.Палехская</a:t>
            </a:r>
            <a:r>
              <a:rPr lang="ru-RU" sz="2400" b="1" dirty="0" smtClean="0"/>
              <a:t> </a:t>
            </a:r>
            <a:r>
              <a:rPr lang="ru-RU" sz="2400" b="1" dirty="0"/>
              <a:t>, дом 14     </a:t>
            </a:r>
            <a:r>
              <a:rPr lang="ru-RU" sz="2400" b="1" dirty="0" smtClean="0"/>
              <a:t>    </a:t>
            </a:r>
            <a:r>
              <a:rPr lang="ru-RU" sz="2400" b="1" dirty="0" smtClean="0">
                <a:solidFill>
                  <a:schemeClr val="tx2"/>
                </a:solidFill>
              </a:rPr>
              <a:t>32-81-23</a:t>
            </a:r>
          </a:p>
          <a:p>
            <a:pPr marL="0" indent="0" algn="ctr">
              <a:buNone/>
            </a:pPr>
            <a:r>
              <a:rPr lang="ru-RU" sz="2400" b="1" dirty="0" smtClean="0"/>
              <a:t>                                                               </a:t>
            </a:r>
            <a:r>
              <a:rPr lang="ru-RU" sz="2400" b="1" dirty="0" err="1"/>
              <a:t>у</a:t>
            </a:r>
            <a:r>
              <a:rPr lang="ru-RU" sz="2400" b="1" dirty="0" err="1" smtClean="0"/>
              <a:t>л.Красных</a:t>
            </a:r>
            <a:r>
              <a:rPr lang="ru-RU" sz="2400" b="1" dirty="0" smtClean="0"/>
              <a:t> </a:t>
            </a:r>
            <a:r>
              <a:rPr lang="ru-RU" sz="2400" b="1" dirty="0"/>
              <a:t>Зорь,  дом 6    </a:t>
            </a:r>
            <a:r>
              <a:rPr lang="ru-RU" sz="2400" b="1" dirty="0">
                <a:solidFill>
                  <a:schemeClr val="tx2"/>
                </a:solidFill>
              </a:rPr>
              <a:t>26-36-51</a:t>
            </a:r>
          </a:p>
          <a:p>
            <a:pPr marL="0" indent="0" algn="ctr">
              <a:buNone/>
            </a:pPr>
            <a:r>
              <a:rPr lang="ru-RU" sz="2400" b="1" dirty="0" smtClean="0"/>
              <a:t>                                                            пр</a:t>
            </a:r>
            <a:r>
              <a:rPr lang="ru-RU" sz="2400" b="1" dirty="0"/>
              <a:t>. Ленина дом 102          </a:t>
            </a:r>
            <a:r>
              <a:rPr lang="ru-RU" sz="2400" b="1" dirty="0">
                <a:solidFill>
                  <a:schemeClr val="tx2"/>
                </a:solidFill>
              </a:rPr>
              <a:t>42 –24-30 </a:t>
            </a:r>
          </a:p>
          <a:p>
            <a:pPr marL="0" indent="0">
              <a:buNone/>
            </a:pPr>
            <a:endParaRPr lang="ru-RU" sz="2200" b="1" dirty="0" smtClean="0"/>
          </a:p>
          <a:p>
            <a:pPr marL="0" indent="0">
              <a:buNone/>
            </a:pPr>
            <a:endParaRPr lang="ru-RU" sz="2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3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83" y="1412776"/>
            <a:ext cx="3380216" cy="544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3" y="1628800"/>
            <a:ext cx="3203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Входящий антисептик – </a:t>
            </a:r>
            <a:r>
              <a:rPr lang="ru-RU" b="1" dirty="0" err="1" smtClean="0">
                <a:solidFill>
                  <a:schemeClr val="bg1"/>
                </a:solidFill>
              </a:rPr>
              <a:t>Бензилдиметил</a:t>
            </a:r>
            <a:r>
              <a:rPr lang="ru-RU" b="1" dirty="0" smtClean="0">
                <a:solidFill>
                  <a:schemeClr val="bg1"/>
                </a:solidFill>
              </a:rPr>
              <a:t> - 3-миристоиламинопропил аммония  хлорид создан на базе четвертичного аммония  (группа ЧАС-</a:t>
            </a:r>
            <a:r>
              <a:rPr lang="ru-RU" b="1" dirty="0" err="1" smtClean="0">
                <a:solidFill>
                  <a:schemeClr val="bg1"/>
                </a:solidFill>
              </a:rPr>
              <a:t>четвертично</a:t>
            </a:r>
            <a:r>
              <a:rPr lang="ru-RU" b="1" dirty="0" smtClean="0">
                <a:solidFill>
                  <a:schemeClr val="bg1"/>
                </a:solidFill>
              </a:rPr>
              <a:t>-аммониевые соединения )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0153" y="4797152"/>
            <a:ext cx="32038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000" b="1" dirty="0">
                <a:hlinkClick r:id="rId12"/>
              </a:rPr>
              <a:t>www.luxoptika-37.ru</a:t>
            </a:r>
            <a:r>
              <a:rPr lang="en-US" sz="2000" b="1" dirty="0"/>
              <a:t> </a:t>
            </a:r>
            <a:endParaRPr lang="en-US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85323"/>
            <a:ext cx="2555777" cy="1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08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Почему «</a:t>
            </a:r>
            <a:r>
              <a:rPr lang="ru-RU" sz="3200" b="1" dirty="0" err="1">
                <a:solidFill>
                  <a:schemeClr val="bg1"/>
                </a:solidFill>
              </a:rPr>
              <a:t>ЛинкоМир</a:t>
            </a:r>
            <a:r>
              <a:rPr lang="ru-RU" sz="3200" b="1" dirty="0">
                <a:solidFill>
                  <a:schemeClr val="bg1"/>
                </a:solidFill>
              </a:rPr>
              <a:t>» эффективен при </a:t>
            </a:r>
            <a:r>
              <a:rPr lang="ru-RU" sz="3200" b="1" dirty="0" err="1" smtClean="0">
                <a:solidFill>
                  <a:schemeClr val="bg1"/>
                </a:solidFill>
              </a:rPr>
              <a:t>коронавирусе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?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5796136" cy="5445224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Почему «</a:t>
            </a:r>
            <a:r>
              <a:rPr lang="ru-RU" sz="6400" b="1" dirty="0" err="1" smtClean="0">
                <a:solidFill>
                  <a:srgbClr val="FF0000"/>
                </a:solidFill>
              </a:rPr>
              <a:t>ЛинкоМир</a:t>
            </a:r>
            <a:r>
              <a:rPr lang="ru-RU" sz="6400" b="1" dirty="0" smtClean="0">
                <a:solidFill>
                  <a:srgbClr val="FF0000"/>
                </a:solidFill>
              </a:rPr>
              <a:t>» эффективен при </a:t>
            </a:r>
            <a:r>
              <a:rPr lang="ru-RU" sz="6400" b="1" dirty="0" err="1" smtClean="0">
                <a:solidFill>
                  <a:srgbClr val="FF0000"/>
                </a:solidFill>
              </a:rPr>
              <a:t>коронавирусе</a:t>
            </a:r>
            <a:r>
              <a:rPr lang="ru-RU" sz="6400" b="1" dirty="0" smtClean="0">
                <a:solidFill>
                  <a:srgbClr val="FF0000"/>
                </a:solidFill>
              </a:rPr>
              <a:t>! </a:t>
            </a:r>
          </a:p>
          <a:p>
            <a:pPr marL="0" indent="0"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1</a:t>
            </a:r>
            <a:r>
              <a:rPr lang="en-US" sz="5600" b="1" dirty="0" smtClean="0">
                <a:solidFill>
                  <a:schemeClr val="bg1"/>
                </a:solidFill>
              </a:rPr>
              <a:t> </a:t>
            </a:r>
            <a:r>
              <a:rPr lang="ru-RU" sz="5600" b="1" dirty="0" smtClean="0">
                <a:solidFill>
                  <a:schemeClr val="bg1"/>
                </a:solidFill>
              </a:rPr>
              <a:t>уровень  защиты </a:t>
            </a:r>
            <a:r>
              <a:rPr lang="ru-RU" sz="5600" b="1" dirty="0" smtClean="0"/>
              <a:t>: Содержит антисептик на базе четвертичного аммония, который эффективен в отношении сложноустроенных вирусов  (</a:t>
            </a:r>
            <a:r>
              <a:rPr lang="ru-RU" sz="5600" b="1" dirty="0" err="1" smtClean="0"/>
              <a:t>см.предыдущий</a:t>
            </a:r>
            <a:r>
              <a:rPr lang="ru-RU" sz="5600" b="1" dirty="0" smtClean="0"/>
              <a:t> слайд)</a:t>
            </a:r>
          </a:p>
          <a:p>
            <a:pPr marL="0" indent="0"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2  уровень защиты </a:t>
            </a:r>
            <a:r>
              <a:rPr lang="ru-RU" sz="5600" b="1" dirty="0" smtClean="0"/>
              <a:t>: В состав </a:t>
            </a:r>
            <a:r>
              <a:rPr lang="ru-RU" sz="5600" b="1" dirty="0" err="1" smtClean="0"/>
              <a:t>ЛинкоМира</a:t>
            </a:r>
            <a:r>
              <a:rPr lang="ru-RU" sz="5600" b="1" dirty="0" smtClean="0"/>
              <a:t>» входят  </a:t>
            </a:r>
            <a:r>
              <a:rPr lang="ru-RU" sz="5600" b="1" dirty="0" err="1" smtClean="0"/>
              <a:t>ПАВы</a:t>
            </a:r>
            <a:r>
              <a:rPr lang="ru-RU" sz="5600" b="1" dirty="0" smtClean="0"/>
              <a:t>, которые разрушают жиры и белки, что позволяет дополнительно действовать на липидные слои (</a:t>
            </a:r>
            <a:r>
              <a:rPr lang="ru-RU" sz="5600" b="1" dirty="0" err="1" smtClean="0"/>
              <a:t>см.ниже</a:t>
            </a:r>
            <a:r>
              <a:rPr lang="ru-RU" sz="5600" b="1" dirty="0" smtClean="0"/>
              <a:t>) </a:t>
            </a:r>
          </a:p>
          <a:p>
            <a:pPr marL="0" indent="0">
              <a:buNone/>
            </a:pPr>
            <a:r>
              <a:rPr lang="ru-RU" sz="5600" b="1" dirty="0"/>
              <a:t>	</a:t>
            </a:r>
            <a:endParaRPr lang="ru-RU" sz="5600" b="1" dirty="0" smtClean="0"/>
          </a:p>
          <a:p>
            <a:pPr marL="0" indent="0">
              <a:buNone/>
            </a:pPr>
            <a:r>
              <a:rPr lang="ru-RU" sz="5600" dirty="0"/>
              <a:t> Исследования </a:t>
            </a:r>
            <a:r>
              <a:rPr lang="ru-RU" sz="5600" dirty="0" smtClean="0"/>
              <a:t>показывают, что </a:t>
            </a:r>
            <a:r>
              <a:rPr lang="ru-RU" sz="5600" dirty="0"/>
              <a:t>жир и грязь ослабляют воздействие антисептиков, так что лучше предварительно помыть руки с мылом. К тому же </a:t>
            </a:r>
            <a:r>
              <a:rPr lang="ru-RU" sz="5600" b="1" dirty="0" smtClean="0"/>
              <a:t>СПИРТОВЫМИ САНИТАЙЗЕРАМИ  </a:t>
            </a:r>
            <a:r>
              <a:rPr lang="ru-RU" sz="5600" b="1" dirty="0"/>
              <a:t>нельзя пользоваться часто </a:t>
            </a:r>
            <a:r>
              <a:rPr lang="ru-RU" sz="5600" dirty="0"/>
              <a:t>— они, в отличие от мыла, раздражают кожу, делая ее более восприимчивой к вирусу.</a:t>
            </a:r>
          </a:p>
          <a:p>
            <a:pPr marL="0" indent="0"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Как </a:t>
            </a:r>
            <a:r>
              <a:rPr lang="ru-RU" sz="6400" b="1" dirty="0">
                <a:solidFill>
                  <a:srgbClr val="FF0000"/>
                </a:solidFill>
              </a:rPr>
              <a:t>мыло уничтожает </a:t>
            </a:r>
            <a:r>
              <a:rPr lang="ru-RU" sz="6400" b="1" dirty="0" err="1">
                <a:solidFill>
                  <a:srgbClr val="FF0000"/>
                </a:solidFill>
              </a:rPr>
              <a:t>коронавирус</a:t>
            </a:r>
            <a:endParaRPr lang="ru-RU" sz="6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5600" dirty="0"/>
              <a:t>SARS-CoV-2 — </a:t>
            </a:r>
            <a:r>
              <a:rPr lang="ru-RU" sz="5600" dirty="0" err="1"/>
              <a:t>одноцепочечный</a:t>
            </a:r>
            <a:r>
              <a:rPr lang="ru-RU" sz="5600" dirty="0"/>
              <a:t> РНК-содержащий вирус. Цепочка рибонуклеиновой кислоты </a:t>
            </a:r>
            <a:r>
              <a:rPr lang="ru-RU" sz="5600" dirty="0" smtClean="0"/>
              <a:t>упакована </a:t>
            </a:r>
            <a:r>
              <a:rPr lang="ru-RU" sz="5600" dirty="0"/>
              <a:t> в белковую оболочку — </a:t>
            </a:r>
            <a:r>
              <a:rPr lang="ru-RU" sz="5600" dirty="0" err="1"/>
              <a:t>капсид</a:t>
            </a:r>
            <a:r>
              <a:rPr lang="ru-RU" sz="5600" dirty="0"/>
              <a:t>, покрытый двумя слоями липидов: жиров и жироподобных веществ. От них и отходят белковые "шипы"-отростки, напоминающие корону.</a:t>
            </a:r>
          </a:p>
          <a:p>
            <a:pPr marL="0" indent="0">
              <a:buNone/>
            </a:pPr>
            <a:r>
              <a:rPr lang="ru-RU" sz="5600" dirty="0"/>
              <a:t>Мыло разрушает  липидную оболочку, и вирус растворяется в воде. Даже патогенные частицы, сохранившие целостность, мыло отрывает от кожи — они легко смываются вместе с пеной.</a:t>
            </a:r>
          </a:p>
          <a:p>
            <a:pPr marL="0" indent="0">
              <a:buNone/>
            </a:pPr>
            <a:endParaRPr lang="ru-RU" sz="64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</a:rPr>
              <a:t>                                </a:t>
            </a:r>
            <a:r>
              <a:rPr lang="ru-RU" sz="4800" b="1" dirty="0">
                <a:solidFill>
                  <a:srgbClr val="FF0000"/>
                </a:solidFill>
              </a:rPr>
              <a:t>г. ИВАНОВО</a:t>
            </a:r>
          </a:p>
          <a:p>
            <a:pPr marL="0" indent="0" algn="ctr">
              <a:buNone/>
            </a:pPr>
            <a:r>
              <a:rPr lang="ru-RU" sz="4800" b="1" dirty="0"/>
              <a:t>                                                               </a:t>
            </a:r>
            <a:r>
              <a:rPr lang="ru-RU" sz="4800" b="1" dirty="0" err="1"/>
              <a:t>ул.Лежневская</a:t>
            </a:r>
            <a:r>
              <a:rPr lang="ru-RU" sz="4800" b="1" dirty="0"/>
              <a:t> , дом 140   </a:t>
            </a:r>
            <a:r>
              <a:rPr lang="ru-RU" sz="4800" b="1" dirty="0" smtClean="0"/>
              <a:t> </a:t>
            </a:r>
            <a:r>
              <a:rPr lang="ru-RU" sz="4800" b="1" dirty="0" smtClean="0">
                <a:solidFill>
                  <a:schemeClr val="tx2"/>
                </a:solidFill>
              </a:rPr>
              <a:t>29-38-05</a:t>
            </a:r>
            <a:r>
              <a:rPr lang="ru-RU" sz="4800" b="1" dirty="0" smtClean="0"/>
              <a:t>  </a:t>
            </a:r>
            <a:endParaRPr lang="ru-RU" sz="4800" b="1" dirty="0"/>
          </a:p>
          <a:p>
            <a:pPr algn="ctr"/>
            <a:r>
              <a:rPr lang="ru-RU" sz="4800" b="1" dirty="0"/>
              <a:t>                                                        </a:t>
            </a:r>
            <a:r>
              <a:rPr lang="ru-RU" sz="4800" b="1" dirty="0" err="1"/>
              <a:t>ул.М.Василевского</a:t>
            </a:r>
            <a:r>
              <a:rPr lang="ru-RU" sz="4800" b="1" dirty="0"/>
              <a:t>. дом 1  </a:t>
            </a:r>
            <a:r>
              <a:rPr lang="ru-RU" sz="4800" b="1" dirty="0" smtClean="0">
                <a:solidFill>
                  <a:schemeClr val="tx2"/>
                </a:solidFill>
              </a:rPr>
              <a:t>56-15-43</a:t>
            </a:r>
          </a:p>
          <a:p>
            <a:pPr algn="ctr"/>
            <a:r>
              <a:rPr lang="ru-RU" sz="4800" b="1" dirty="0"/>
              <a:t>                                                       </a:t>
            </a:r>
            <a:r>
              <a:rPr lang="ru-RU" sz="4800" b="1" dirty="0" err="1"/>
              <a:t>ул.Палехская</a:t>
            </a:r>
            <a:r>
              <a:rPr lang="ru-RU" sz="4800" b="1" dirty="0"/>
              <a:t> , дом 14       </a:t>
            </a:r>
            <a:r>
              <a:rPr lang="ru-RU" sz="4800" b="1" dirty="0" smtClean="0"/>
              <a:t> </a:t>
            </a:r>
            <a:r>
              <a:rPr lang="ru-RU" sz="4800" b="1" dirty="0">
                <a:solidFill>
                  <a:schemeClr val="tx2"/>
                </a:solidFill>
              </a:rPr>
              <a:t>32-81-23</a:t>
            </a:r>
          </a:p>
          <a:p>
            <a:pPr marL="0" indent="0" algn="ctr">
              <a:buNone/>
            </a:pPr>
            <a:r>
              <a:rPr lang="ru-RU" sz="4800" b="1" dirty="0" smtClean="0"/>
              <a:t>                                                               </a:t>
            </a:r>
            <a:r>
              <a:rPr lang="ru-RU" sz="4800" b="1" dirty="0" err="1"/>
              <a:t>ул.Красных</a:t>
            </a:r>
            <a:r>
              <a:rPr lang="ru-RU" sz="4800" b="1" dirty="0"/>
              <a:t> Зорь,  дом 6   </a:t>
            </a:r>
            <a:r>
              <a:rPr lang="ru-RU" sz="4800" b="1" dirty="0" smtClean="0">
                <a:solidFill>
                  <a:schemeClr val="tx2"/>
                </a:solidFill>
              </a:rPr>
              <a:t>26-36-51</a:t>
            </a:r>
            <a:endParaRPr lang="ru-RU" sz="48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ru-RU" sz="4800" b="1" dirty="0"/>
              <a:t>                                                            пр. Ленина дом 102          </a:t>
            </a:r>
            <a:r>
              <a:rPr lang="ru-RU" sz="4800" b="1" dirty="0" smtClean="0"/>
              <a:t>   </a:t>
            </a:r>
            <a:r>
              <a:rPr lang="ru-RU" sz="4800" b="1" dirty="0" smtClean="0">
                <a:solidFill>
                  <a:schemeClr val="tx2"/>
                </a:solidFill>
              </a:rPr>
              <a:t>42 </a:t>
            </a:r>
            <a:r>
              <a:rPr lang="ru-RU" sz="4800" b="1" dirty="0">
                <a:solidFill>
                  <a:schemeClr val="tx2"/>
                </a:solidFill>
              </a:rPr>
              <a:t>–24-30 </a:t>
            </a:r>
            <a:endParaRPr lang="en-US" sz="4800" b="1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US" sz="4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                       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                    </a:t>
            </a:r>
            <a:endParaRPr lang="ru-RU" sz="4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48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4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4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endParaRPr lang="ru-RU" sz="3400" dirty="0"/>
          </a:p>
          <a:p>
            <a:pPr marL="0" indent="0">
              <a:buNone/>
            </a:pPr>
            <a:endParaRPr lang="ru-RU" sz="2500" b="1" dirty="0" smtClean="0"/>
          </a:p>
          <a:p>
            <a:pPr marL="0" indent="0" algn="ctr">
              <a:buNone/>
            </a:pPr>
            <a:endParaRPr lang="en-US" sz="2500" b="1" u="sng" dirty="0" smtClean="0"/>
          </a:p>
          <a:p>
            <a:pPr marL="0" indent="0">
              <a:buNone/>
            </a:pPr>
            <a:endParaRPr lang="ru-RU" sz="2500" b="1" dirty="0" smtClean="0"/>
          </a:p>
          <a:p>
            <a:pPr marL="0" indent="0">
              <a:buNone/>
            </a:pPr>
            <a:endParaRPr lang="ru-RU" sz="2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9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3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84" y="1412776"/>
            <a:ext cx="3342117" cy="544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3" y="1628800"/>
            <a:ext cx="3203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Входящий антисептик – </a:t>
            </a:r>
            <a:r>
              <a:rPr lang="ru-RU" b="1" dirty="0" err="1" smtClean="0"/>
              <a:t>Бензилдиметил</a:t>
            </a:r>
            <a:r>
              <a:rPr lang="ru-RU" b="1" dirty="0" smtClean="0"/>
              <a:t> - 3-миристоилпропил аммония  хлорид создан на базе четвертичного аммония  (ЧАС-</a:t>
            </a:r>
            <a:r>
              <a:rPr lang="ru-RU" b="1" dirty="0" err="1" smtClean="0"/>
              <a:t>четвертично</a:t>
            </a:r>
            <a:r>
              <a:rPr lang="ru-RU" b="1" dirty="0" smtClean="0"/>
              <a:t>-аммониевые соединения ) 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40153" y="4797152"/>
            <a:ext cx="32038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000" b="1" dirty="0">
                <a:hlinkClick r:id="rId4"/>
              </a:rPr>
              <a:t>www.luxoptika-37.ru</a:t>
            </a:r>
            <a:r>
              <a:rPr lang="en-US" sz="2000" b="1" dirty="0"/>
              <a:t> </a:t>
            </a:r>
            <a:endParaRPr lang="en-US" sz="2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6755"/>
            <a:ext cx="2339753" cy="131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23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gradFill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Спрей или жидкость «</a:t>
            </a:r>
            <a:r>
              <a:rPr lang="ru-RU" sz="2800" dirty="0" err="1" smtClean="0">
                <a:solidFill>
                  <a:schemeClr val="bg1"/>
                </a:solidFill>
              </a:rPr>
              <a:t>ЛинкоМир</a:t>
            </a:r>
            <a:r>
              <a:rPr lang="ru-RU" sz="2800" dirty="0" smtClean="0">
                <a:solidFill>
                  <a:schemeClr val="bg1"/>
                </a:solidFill>
              </a:rPr>
              <a:t>» для обработки рук людям ( кассирам, банковским служащим и т.д.)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5700800" cy="5445224"/>
          </a:xfrm>
          <a:solidFill>
            <a:schemeClr val="bg2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000" dirty="0"/>
              <a:t>Помимо поручней в общественном транспорте, дверных ручек и тележек в супермаркетах, есть еще одна важная вещь, с которой мы каждый день имеем дело — деньги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rgbClr val="FF0000"/>
                </a:solidFill>
              </a:rPr>
              <a:t>Возбудители </a:t>
            </a:r>
            <a:r>
              <a:rPr lang="ru-RU" sz="1900" b="1" dirty="0">
                <a:solidFill>
                  <a:srgbClr val="FF0000"/>
                </a:solidFill>
              </a:rPr>
              <a:t>вируса гриппа </a:t>
            </a:r>
            <a:r>
              <a:rPr lang="ru-RU" sz="2100" b="1" dirty="0">
                <a:solidFill>
                  <a:srgbClr val="FF0000"/>
                </a:solidFill>
              </a:rPr>
              <a:t>— </a:t>
            </a:r>
            <a:r>
              <a:rPr lang="ru-RU" sz="2000" dirty="0"/>
              <a:t>специалисты считают, что вирус живет на купюрах до двух недель. Так что подхватить инфекцию можно, просто сняв день</a:t>
            </a:r>
            <a:r>
              <a:rPr lang="ru-RU" sz="2100" dirty="0"/>
              <a:t>ги в банкомате</a:t>
            </a:r>
            <a:r>
              <a:rPr lang="ru-RU" sz="2100" dirty="0" smtClean="0"/>
              <a:t>.</a:t>
            </a:r>
          </a:p>
          <a:p>
            <a:pPr marL="0" indent="0">
              <a:buNone/>
            </a:pPr>
            <a:r>
              <a:rPr lang="ru-RU" sz="1900" b="1" dirty="0">
                <a:solidFill>
                  <a:srgbClr val="FF0000"/>
                </a:solidFill>
              </a:rPr>
              <a:t>Сальмонелла </a:t>
            </a:r>
            <a:r>
              <a:rPr lang="ru-RU" sz="2100" b="1" dirty="0">
                <a:solidFill>
                  <a:srgbClr val="FF0000"/>
                </a:solidFill>
              </a:rPr>
              <a:t>—</a:t>
            </a:r>
            <a:r>
              <a:rPr lang="ru-RU" sz="2100" dirty="0"/>
              <a:t> </a:t>
            </a:r>
            <a:r>
              <a:rPr lang="ru-RU" sz="2000" dirty="0"/>
              <a:t>довольно опасная вещь, вызывающая острые кишечные инфекции, отравления и т. д. Сальмонелла может сохраняться длительное время во внешней среде, в том числе и на деньгах. Кстати, кишечная палочка и сальмонелла особенно часто встречаются на монетах, в которых много меди, и живут там больше 10 </a:t>
            </a:r>
            <a:r>
              <a:rPr lang="ru-RU" sz="2000" dirty="0" smtClean="0"/>
              <a:t>дней и т.д.</a:t>
            </a:r>
            <a:endParaRPr lang="ru-RU" sz="2000" dirty="0"/>
          </a:p>
          <a:p>
            <a:pPr marL="0" indent="0">
              <a:buNone/>
            </a:pPr>
            <a:r>
              <a:rPr lang="ru-RU" sz="1900" b="1" dirty="0" smtClean="0">
                <a:solidFill>
                  <a:srgbClr val="FF0000"/>
                </a:solidFill>
              </a:rPr>
              <a:t>Возбудители </a:t>
            </a:r>
            <a:r>
              <a:rPr lang="ru-RU" sz="1900" b="1" dirty="0" err="1">
                <a:solidFill>
                  <a:srgbClr val="FF0000"/>
                </a:solidFill>
              </a:rPr>
              <a:t>акне</a:t>
            </a:r>
            <a:r>
              <a:rPr lang="ru-RU" sz="1900" b="1" dirty="0">
                <a:solidFill>
                  <a:srgbClr val="FF0000"/>
                </a:solidFill>
              </a:rPr>
              <a:t>: </a:t>
            </a:r>
            <a:r>
              <a:rPr lang="ru-RU" sz="2000" dirty="0"/>
              <a:t>те самые, от которых появляются прыщи на лице и с которыми потом так сложно </a:t>
            </a:r>
            <a:r>
              <a:rPr lang="ru-RU" sz="2000" dirty="0" smtClean="0"/>
              <a:t>справиться</a:t>
            </a:r>
            <a:r>
              <a:rPr lang="ru-RU" sz="2000" dirty="0"/>
              <a:t> </a:t>
            </a:r>
            <a:r>
              <a:rPr lang="ru-RU" sz="2000" dirty="0" smtClean="0"/>
              <a:t>и т.д.</a:t>
            </a:r>
          </a:p>
          <a:p>
            <a:pPr marL="0" indent="0">
              <a:buNone/>
            </a:pPr>
            <a:endParaRPr lang="ru-RU" sz="2100" dirty="0"/>
          </a:p>
          <a:p>
            <a:pPr marL="0" indent="0">
              <a:buNone/>
            </a:pPr>
            <a:r>
              <a:rPr lang="en-US" sz="1600" dirty="0" smtClean="0"/>
              <a:t>P.S</a:t>
            </a:r>
            <a:r>
              <a:rPr lang="ru-RU" sz="1600" dirty="0" smtClean="0"/>
              <a:t>: Исследование</a:t>
            </a:r>
            <a:r>
              <a:rPr lang="ru-RU" sz="1600" dirty="0"/>
              <a:t>, проведенное десять лет назад сотрудниками "Гознака" и НИЦ эпидемиологии и микробиологии имени Н. Ф. </a:t>
            </a:r>
            <a:r>
              <a:rPr lang="ru-RU" sz="1600" dirty="0" err="1"/>
              <a:t>Гамалеи</a:t>
            </a:r>
            <a:r>
              <a:rPr lang="ru-RU" sz="1600" dirty="0"/>
              <a:t>, </a:t>
            </a:r>
            <a:r>
              <a:rPr lang="ru-RU" sz="1600" dirty="0" smtClean="0"/>
              <a:t>выявило на 50-рублевых банкнотах   </a:t>
            </a:r>
            <a:r>
              <a:rPr lang="ru-RU" sz="1600" dirty="0"/>
              <a:t>34 вида патогенных микроорганизмов, вызывающих туберкулез, пневмонию, менингит и много других неприятных </a:t>
            </a:r>
            <a:r>
              <a:rPr lang="ru-RU" sz="1600" dirty="0" smtClean="0"/>
              <a:t>болезней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b="1" dirty="0">
                <a:hlinkClick r:id="rId3"/>
              </a:rPr>
              <a:t>www.luxoptika-37.ru</a:t>
            </a:r>
            <a:r>
              <a:rPr lang="en-US" sz="1800" b="1" dirty="0"/>
              <a:t> </a:t>
            </a:r>
          </a:p>
          <a:p>
            <a:pPr marL="0" indent="0" algn="ctr"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99" y="1412776"/>
            <a:ext cx="3370733" cy="544522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99" y="5607693"/>
            <a:ext cx="3370733" cy="125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44208" y="2420888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ГИГИЕНА РУК-ЗАЛОГ ВАШЕГО ЗДОРОВЬЯ</a:t>
            </a:r>
            <a:r>
              <a:rPr lang="ru-RU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7507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  Спрей или жидкость «</a:t>
            </a:r>
            <a:r>
              <a:rPr lang="ru-RU" sz="2800" dirty="0" err="1" smtClean="0">
                <a:solidFill>
                  <a:schemeClr val="bg1"/>
                </a:solidFill>
              </a:rPr>
              <a:t>ЛинкоМир</a:t>
            </a:r>
            <a:r>
              <a:rPr lang="ru-RU" sz="2800" dirty="0" smtClean="0">
                <a:solidFill>
                  <a:schemeClr val="bg1"/>
                </a:solidFill>
              </a:rPr>
              <a:t>» для обработки рук     людям при работе с банковскими терминалами и пластиковыми картами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f9.pmo.ee/9iVYxj4fxr3X61YnMcQDtWkbdGQ=/1200x630/smart/nginx/o/2015/10/06/4562815t1h71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29408"/>
            <a:ext cx="3923928" cy="276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1412776"/>
            <a:ext cx="5040560" cy="53285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64" y="1529409"/>
            <a:ext cx="5220072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412777"/>
            <a:ext cx="52200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/>
          </a:p>
          <a:p>
            <a:r>
              <a:rPr lang="ru-RU" sz="1600" b="1" dirty="0" smtClean="0"/>
              <a:t>Конечно</a:t>
            </a:r>
            <a:r>
              <a:rPr lang="ru-RU" sz="1600" b="1" dirty="0"/>
              <a:t>, и безо всяких исследований очевидно, что у платёжной карты гораздо меньше контактов с посторонними предметами — тем более с посторонними людьми, — чем у любой купюры. Но ваша карточка соприкасается с терминалом оплаты, с банкоматом, в конце концов, с вашими руками и с другими предметами в кошельке. Она не стерильна</a:t>
            </a:r>
            <a:r>
              <a:rPr lang="ru-RU" sz="1600" b="1" dirty="0" smtClean="0"/>
              <a:t>.</a:t>
            </a:r>
          </a:p>
          <a:p>
            <a:r>
              <a:rPr lang="ru-RU" sz="1600" b="1" dirty="0"/>
              <a:t>Если хотите обезопасить себя, протрите карту дезинфицирующим средством (а следом обработайте антисептиком и руки) и старайтесь использовать бесконтактные платежи. В случае с наличными деньгами — не притрагивайтесь к лицу </a:t>
            </a:r>
            <a:r>
              <a:rPr lang="ru-RU" sz="1600" b="1" dirty="0" smtClean="0"/>
              <a:t>до того, как помоете руки или обработаете антисептиком.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P.S</a:t>
            </a:r>
            <a:r>
              <a:rPr lang="ru-RU" b="1" dirty="0" smtClean="0">
                <a:solidFill>
                  <a:srgbClr val="C00000"/>
                </a:solidFill>
              </a:rPr>
              <a:t>: </a:t>
            </a:r>
            <a:r>
              <a:rPr lang="ru-RU" sz="1400" i="1" dirty="0"/>
              <a:t>Согласно еще одному недавнему исследованию, на кнопках банковских терминалов тоже живет очень много бацилл и </a:t>
            </a:r>
            <a:r>
              <a:rPr lang="ru-RU" sz="1400" i="1" dirty="0" err="1"/>
              <a:t>псевдомонад</a:t>
            </a:r>
            <a:r>
              <a:rPr lang="ru-RU" sz="1400" i="1" dirty="0"/>
              <a:t>. Эти виды бактерий обитают также и в общественных туалетах. Кто бы мог подумать, что вводить PIN-код от карточки настолько же опасно, как трогать обод унитаза в общественной уборной?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64807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4088" y="612175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01208" y="5517232"/>
            <a:ext cx="394279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 г. ИВАНОВО</a:t>
            </a:r>
          </a:p>
          <a:p>
            <a:pPr algn="ctr"/>
            <a:r>
              <a:rPr lang="ru-RU" sz="1100" b="1" dirty="0"/>
              <a:t>         </a:t>
            </a:r>
            <a:r>
              <a:rPr lang="ru-RU" sz="1100" b="1" dirty="0" smtClean="0"/>
              <a:t> </a:t>
            </a:r>
            <a:r>
              <a:rPr lang="ru-RU" sz="1100" b="1" dirty="0" err="1"/>
              <a:t>ул.Лежневская</a:t>
            </a:r>
            <a:r>
              <a:rPr lang="ru-RU" sz="1100" b="1" dirty="0"/>
              <a:t> , дом 140    </a:t>
            </a:r>
            <a:r>
              <a:rPr lang="ru-RU" sz="1100" b="1" dirty="0">
                <a:solidFill>
                  <a:schemeClr val="tx2"/>
                </a:solidFill>
              </a:rPr>
              <a:t>29-38-05</a:t>
            </a:r>
            <a:r>
              <a:rPr lang="ru-RU" sz="1100" b="1" dirty="0"/>
              <a:t>  </a:t>
            </a:r>
          </a:p>
          <a:p>
            <a:pPr algn="ctr"/>
            <a:r>
              <a:rPr lang="ru-RU" sz="1100" b="1" dirty="0"/>
              <a:t>          </a:t>
            </a:r>
            <a:r>
              <a:rPr lang="ru-RU" sz="1100" b="1" dirty="0" err="1" smtClean="0"/>
              <a:t>ул.М.Василевского</a:t>
            </a:r>
            <a:r>
              <a:rPr lang="ru-RU" sz="1100" b="1" dirty="0"/>
              <a:t>. дом 1  </a:t>
            </a:r>
            <a:r>
              <a:rPr lang="ru-RU" sz="1100" b="1" dirty="0">
                <a:solidFill>
                  <a:schemeClr val="tx2"/>
                </a:solidFill>
              </a:rPr>
              <a:t>56-15-43</a:t>
            </a:r>
          </a:p>
          <a:p>
            <a:pPr algn="ctr"/>
            <a:r>
              <a:rPr lang="ru-RU" sz="1100" b="1" dirty="0"/>
              <a:t>       </a:t>
            </a:r>
            <a:r>
              <a:rPr lang="ru-RU" sz="1100" b="1" dirty="0" smtClean="0"/>
              <a:t> </a:t>
            </a:r>
            <a:r>
              <a:rPr lang="ru-RU" sz="1100" b="1" dirty="0" err="1"/>
              <a:t>ул.Палехская</a:t>
            </a:r>
            <a:r>
              <a:rPr lang="ru-RU" sz="1100" b="1" dirty="0"/>
              <a:t> , дом 14        </a:t>
            </a:r>
            <a:r>
              <a:rPr lang="ru-RU" sz="1100" b="1" dirty="0">
                <a:solidFill>
                  <a:schemeClr val="tx2"/>
                </a:solidFill>
              </a:rPr>
              <a:t>32-81-23</a:t>
            </a:r>
          </a:p>
          <a:p>
            <a:pPr algn="ctr"/>
            <a:r>
              <a:rPr lang="ru-RU" sz="1100" b="1" dirty="0"/>
              <a:t>      </a:t>
            </a:r>
            <a:r>
              <a:rPr lang="ru-RU" sz="1100" b="1" dirty="0" smtClean="0"/>
              <a:t> </a:t>
            </a:r>
            <a:r>
              <a:rPr lang="ru-RU" sz="1100" b="1" dirty="0" err="1"/>
              <a:t>ул.Красных</a:t>
            </a:r>
            <a:r>
              <a:rPr lang="ru-RU" sz="1100" b="1" dirty="0"/>
              <a:t> Зорь,  дом 6   </a:t>
            </a:r>
            <a:r>
              <a:rPr lang="ru-RU" sz="1100" b="1" dirty="0">
                <a:solidFill>
                  <a:schemeClr val="tx2"/>
                </a:solidFill>
              </a:rPr>
              <a:t>26-36-51</a:t>
            </a:r>
          </a:p>
          <a:p>
            <a:pPr algn="ctr"/>
            <a:r>
              <a:rPr lang="ru-RU" sz="1100" b="1" dirty="0"/>
              <a:t>          </a:t>
            </a:r>
            <a:r>
              <a:rPr lang="ru-RU" sz="1100" b="1" dirty="0" smtClean="0"/>
              <a:t> </a:t>
            </a:r>
            <a:r>
              <a:rPr lang="ru-RU" sz="1100" b="1" dirty="0"/>
              <a:t>пр. Ленина дом 102             </a:t>
            </a:r>
            <a:r>
              <a:rPr lang="ru-RU" sz="1100" b="1" dirty="0">
                <a:solidFill>
                  <a:schemeClr val="tx2"/>
                </a:solidFill>
              </a:rPr>
              <a:t>42 –</a:t>
            </a:r>
            <a:r>
              <a:rPr lang="ru-RU" sz="1100" b="1" dirty="0" smtClean="0">
                <a:solidFill>
                  <a:schemeClr val="tx2"/>
                </a:solidFill>
              </a:rPr>
              <a:t>24-30</a:t>
            </a:r>
            <a:endParaRPr lang="en-US" sz="11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1600" b="1" dirty="0">
                <a:hlinkClick r:id="rId6"/>
              </a:rPr>
              <a:t>www.luxoptika-37.ru</a:t>
            </a:r>
            <a:r>
              <a:rPr lang="en-US" sz="1600" b="1" dirty="0"/>
              <a:t> </a:t>
            </a:r>
          </a:p>
          <a:p>
            <a:pPr algn="ctr"/>
            <a:r>
              <a:rPr lang="ru-RU" sz="1100" b="1" dirty="0" smtClean="0">
                <a:solidFill>
                  <a:schemeClr val="tx2"/>
                </a:solidFill>
              </a:rPr>
              <a:t> </a:t>
            </a:r>
            <a:endParaRPr lang="ru-RU" sz="11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93095"/>
            <a:ext cx="1543442" cy="12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9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Многофункциональные растворы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581128"/>
            <a:ext cx="9144000" cy="2276872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ru-RU" sz="2800" dirty="0" smtClean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ru-RU" sz="2800" b="1" dirty="0" smtClean="0">
              <a:latin typeface="+mj-lt"/>
            </a:endParaRPr>
          </a:p>
          <a:p>
            <a:pPr marL="0" indent="0">
              <a:buNone/>
            </a:pPr>
            <a:r>
              <a:rPr lang="ru-RU" sz="3100" b="1" dirty="0" smtClean="0">
                <a:latin typeface="+mj-lt"/>
              </a:rPr>
              <a:t>Последнее поколение для ежедневного очищения, которые обеспечивают комплексный уход всего за одну процедуру- очистка, хранение, дезинфекция и увлажнение. </a:t>
            </a:r>
          </a:p>
          <a:p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4" name="Picture 5" descr="C:\Users\Asus\Desktop\Для презентации\i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  </a:t>
            </a:r>
            <a:r>
              <a:rPr lang="ru-RU" sz="2400" dirty="0" smtClean="0">
                <a:solidFill>
                  <a:schemeClr val="bg1"/>
                </a:solidFill>
              </a:rPr>
              <a:t>Спрей «</a:t>
            </a:r>
            <a:r>
              <a:rPr lang="ru-RU" sz="2400" dirty="0" err="1" smtClean="0">
                <a:solidFill>
                  <a:schemeClr val="bg1"/>
                </a:solidFill>
              </a:rPr>
              <a:t>ЛинкоР</a:t>
            </a:r>
            <a:r>
              <a:rPr lang="ru-RU" sz="2400" dirty="0" smtClean="0">
                <a:solidFill>
                  <a:schemeClr val="bg1"/>
                </a:solidFill>
              </a:rPr>
              <a:t>» для очистки очков  и </a:t>
            </a:r>
            <a:r>
              <a:rPr lang="ru-RU" sz="2400" dirty="0" err="1" smtClean="0">
                <a:solidFill>
                  <a:schemeClr val="bg1"/>
                </a:solidFill>
              </a:rPr>
              <a:t>др.оптических</a:t>
            </a:r>
            <a:r>
              <a:rPr lang="ru-RU" sz="2400" dirty="0" smtClean="0">
                <a:solidFill>
                  <a:schemeClr val="bg1"/>
                </a:solidFill>
              </a:rPr>
              <a:t> приборов, девайсов и гаджетов.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Содержит дезинфицирующий агент.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4088" y="4632672"/>
            <a:ext cx="377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412776"/>
            <a:ext cx="5234024" cy="544522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222564" y="5002003"/>
            <a:ext cx="381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76" y="1412776"/>
            <a:ext cx="390997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632672"/>
            <a:ext cx="52686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P.S</a:t>
            </a:r>
            <a:r>
              <a:rPr lang="ru-RU" sz="1600" dirty="0" smtClean="0"/>
              <a:t>: </a:t>
            </a:r>
            <a:r>
              <a:rPr lang="ru-RU" sz="1200" b="1" dirty="0" smtClean="0"/>
              <a:t>Британские ученые сообщают, что некоторые мобильные телефоны – просто рай для размножения бактерий, связанных с очень разными заболеваниями от кожных инфекций и до менингита</a:t>
            </a:r>
            <a:endParaRPr lang="en-US" sz="1200" b="1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P.S</a:t>
            </a:r>
            <a:r>
              <a:rPr lang="ru-RU" b="1" dirty="0" smtClean="0">
                <a:solidFill>
                  <a:srgbClr val="C00000"/>
                </a:solidFill>
              </a:rPr>
              <a:t>: </a:t>
            </a:r>
            <a:r>
              <a:rPr lang="ru-RU" sz="1200" dirty="0" smtClean="0"/>
              <a:t>Микробиологи университета Аризоны пришли к выводу, что </a:t>
            </a:r>
            <a:r>
              <a:rPr lang="ru-RU" sz="1200" b="1" dirty="0" smtClean="0"/>
              <a:t>смартфоны переносят больше бактерий, чем унитазы.</a:t>
            </a:r>
          </a:p>
          <a:p>
            <a:pPr algn="ctr"/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  <a:p>
            <a:pPr algn="ctr"/>
            <a:endParaRPr lang="ru-RU" sz="1200" b="1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12776"/>
            <a:ext cx="523402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0" y="2136339"/>
            <a:ext cx="2790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</a:rPr>
              <a:t>Термин «девайс» произошел от английского слова </a:t>
            </a:r>
            <a:r>
              <a:rPr lang="ru-RU" sz="900" dirty="0" err="1">
                <a:solidFill>
                  <a:schemeClr val="bg1"/>
                </a:solidFill>
              </a:rPr>
              <a:t>device</a:t>
            </a:r>
            <a:r>
              <a:rPr lang="ru-RU" sz="900" dirty="0">
                <a:solidFill>
                  <a:schemeClr val="bg1"/>
                </a:solidFill>
              </a:rPr>
              <a:t> и означает какое-то достаточно сложное устройство, прибор или автомат</a:t>
            </a:r>
            <a:r>
              <a:rPr lang="ru-RU" sz="900" dirty="0" smtClean="0">
                <a:solidFill>
                  <a:schemeClr val="bg1"/>
                </a:solidFill>
              </a:rPr>
              <a:t>.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(</a:t>
            </a:r>
            <a:r>
              <a:rPr lang="ru-RU" sz="900" b="1" dirty="0">
                <a:solidFill>
                  <a:schemeClr val="bg1"/>
                </a:solidFill>
              </a:rPr>
              <a:t>например умные часы, смартфон, ноутбук и </a:t>
            </a:r>
            <a:r>
              <a:rPr lang="ru-RU" sz="900" b="1" dirty="0" err="1" smtClean="0">
                <a:solidFill>
                  <a:schemeClr val="bg1"/>
                </a:solidFill>
              </a:rPr>
              <a:t>пр</a:t>
            </a:r>
            <a:r>
              <a:rPr lang="en-US" sz="900" b="1" dirty="0" smtClean="0">
                <a:solidFill>
                  <a:schemeClr val="bg1"/>
                </a:solidFill>
              </a:rPr>
              <a:t>)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4088" y="177281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ГИГИЕНА РУК-ЗАЛОГ ВАШЕГО </a:t>
            </a:r>
            <a:r>
              <a:rPr lang="ru-RU" b="1" dirty="0" smtClean="0">
                <a:solidFill>
                  <a:schemeClr val="bg1"/>
                </a:solidFill>
              </a:rPr>
              <a:t>    ЗДОРОВЬЯ</a:t>
            </a:r>
            <a:r>
              <a:rPr lang="ru-RU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003" y="685524"/>
            <a:ext cx="1403649" cy="72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268676" y="4813963"/>
            <a:ext cx="382592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 г. </a:t>
            </a:r>
            <a:r>
              <a:rPr lang="ru-RU" b="1" dirty="0" smtClean="0">
                <a:solidFill>
                  <a:srgbClr val="C00000"/>
                </a:solidFill>
              </a:rPr>
              <a:t>ИВАНОВО</a:t>
            </a:r>
          </a:p>
          <a:p>
            <a:r>
              <a:rPr lang="ru-RU" dirty="0" smtClean="0"/>
              <a:t> </a:t>
            </a:r>
            <a:r>
              <a:rPr lang="ru-RU" sz="1400" dirty="0" err="1"/>
              <a:t>ул.Лежневская</a:t>
            </a:r>
            <a:r>
              <a:rPr lang="ru-RU" sz="1400" dirty="0"/>
              <a:t> , дом 140    </a:t>
            </a:r>
            <a:r>
              <a:rPr lang="ru-RU" sz="1400" dirty="0">
                <a:solidFill>
                  <a:schemeClr val="bg1"/>
                </a:solidFill>
              </a:rPr>
              <a:t>29-38-05  </a:t>
            </a:r>
          </a:p>
          <a:p>
            <a:r>
              <a:rPr lang="ru-RU" sz="1400" dirty="0"/>
              <a:t> </a:t>
            </a:r>
            <a:r>
              <a:rPr lang="ru-RU" sz="1400" dirty="0" err="1" smtClean="0"/>
              <a:t>ул.М.Василевского</a:t>
            </a:r>
            <a:r>
              <a:rPr lang="ru-RU" sz="1400" dirty="0"/>
              <a:t>. дом 1   </a:t>
            </a:r>
            <a:r>
              <a:rPr lang="ru-RU" sz="1400" dirty="0" smtClean="0">
                <a:solidFill>
                  <a:schemeClr val="bg1"/>
                </a:solidFill>
              </a:rPr>
              <a:t>56-15-43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/>
              <a:t> </a:t>
            </a:r>
            <a:r>
              <a:rPr lang="ru-RU" sz="1400" dirty="0" err="1" smtClean="0"/>
              <a:t>ул.Палехская</a:t>
            </a:r>
            <a:r>
              <a:rPr lang="ru-RU" sz="1400" dirty="0" smtClean="0"/>
              <a:t> </a:t>
            </a:r>
            <a:r>
              <a:rPr lang="ru-RU" sz="1400" dirty="0"/>
              <a:t>, дом 14        </a:t>
            </a:r>
            <a:r>
              <a:rPr lang="ru-RU" sz="1400" dirty="0" smtClean="0"/>
              <a:t>   </a:t>
            </a:r>
            <a:r>
              <a:rPr lang="ru-RU" sz="1400" dirty="0" smtClean="0">
                <a:solidFill>
                  <a:schemeClr val="bg1"/>
                </a:solidFill>
              </a:rPr>
              <a:t>32-81-23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/>
              <a:t> </a:t>
            </a:r>
            <a:r>
              <a:rPr lang="ru-RU" sz="1400" dirty="0" smtClean="0"/>
              <a:t> </a:t>
            </a:r>
            <a:r>
              <a:rPr lang="ru-RU" sz="1400" dirty="0" err="1"/>
              <a:t>ул.Красных</a:t>
            </a:r>
            <a:r>
              <a:rPr lang="ru-RU" sz="1400" dirty="0"/>
              <a:t> Зорь,  дом 6  </a:t>
            </a:r>
            <a:r>
              <a:rPr lang="ru-RU" sz="1400" dirty="0" smtClean="0"/>
              <a:t>   </a:t>
            </a:r>
            <a:r>
              <a:rPr lang="ru-RU" sz="1400" dirty="0">
                <a:solidFill>
                  <a:schemeClr val="bg1"/>
                </a:solidFill>
              </a:rPr>
              <a:t>26-36-51</a:t>
            </a:r>
          </a:p>
          <a:p>
            <a:r>
              <a:rPr lang="ru-RU" sz="1400" dirty="0" smtClean="0"/>
              <a:t>  </a:t>
            </a:r>
            <a:r>
              <a:rPr lang="ru-RU" sz="1400" dirty="0"/>
              <a:t>пр. Ленина дом 102           </a:t>
            </a:r>
            <a:r>
              <a:rPr lang="ru-RU" sz="1400" dirty="0" smtClean="0"/>
              <a:t>  </a:t>
            </a:r>
            <a:r>
              <a:rPr lang="ru-RU" sz="1400" dirty="0" smtClean="0">
                <a:solidFill>
                  <a:schemeClr val="bg1"/>
                </a:solidFill>
              </a:rPr>
              <a:t>42 </a:t>
            </a:r>
            <a:r>
              <a:rPr lang="ru-RU" sz="1400" dirty="0">
                <a:solidFill>
                  <a:schemeClr val="bg1"/>
                </a:solidFill>
              </a:rPr>
              <a:t>–</a:t>
            </a:r>
            <a:r>
              <a:rPr lang="ru-RU" sz="1400" dirty="0" smtClean="0">
                <a:solidFill>
                  <a:schemeClr val="bg1"/>
                </a:solidFill>
              </a:rPr>
              <a:t>24-30</a:t>
            </a:r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 smtClean="0">
                <a:hlinkClick r:id="rId6"/>
              </a:rPr>
              <a:t>www.luxoptika-37.ru</a:t>
            </a:r>
            <a:r>
              <a:rPr lang="en-US" sz="1600" b="1" dirty="0" smtClean="0"/>
              <a:t> </a:t>
            </a:r>
            <a:endParaRPr lang="en-US" sz="1600" b="1" dirty="0"/>
          </a:p>
          <a:p>
            <a:r>
              <a:rPr lang="ru-RU" sz="1400" dirty="0" smtClean="0">
                <a:solidFill>
                  <a:schemeClr val="bg1"/>
                </a:solidFill>
              </a:rPr>
              <a:t> 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  </a:t>
            </a:r>
            <a:r>
              <a:rPr lang="ru-RU" sz="2400" dirty="0" smtClean="0">
                <a:solidFill>
                  <a:schemeClr val="bg1"/>
                </a:solidFill>
              </a:rPr>
              <a:t>Спрей «</a:t>
            </a:r>
            <a:r>
              <a:rPr lang="ru-RU" sz="2400" dirty="0" err="1" smtClean="0">
                <a:solidFill>
                  <a:schemeClr val="bg1"/>
                </a:solidFill>
              </a:rPr>
              <a:t>ЛинкоР</a:t>
            </a:r>
            <a:r>
              <a:rPr lang="ru-RU" sz="2400" dirty="0" smtClean="0">
                <a:solidFill>
                  <a:schemeClr val="bg1"/>
                </a:solidFill>
              </a:rPr>
              <a:t>» для очистки очков  и </a:t>
            </a:r>
            <a:r>
              <a:rPr lang="ru-RU" sz="2400" dirty="0" err="1" smtClean="0">
                <a:solidFill>
                  <a:schemeClr val="bg1"/>
                </a:solidFill>
              </a:rPr>
              <a:t>др.оптических</a:t>
            </a:r>
            <a:r>
              <a:rPr lang="ru-RU" sz="2400" dirty="0" smtClean="0">
                <a:solidFill>
                  <a:schemeClr val="bg1"/>
                </a:solidFill>
              </a:rPr>
              <a:t> приборов, девайсов и гаджетов.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Содержит дезинфицирующий  агент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460376"/>
            <a:ext cx="5234024" cy="58326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884"/>
            <a:ext cx="1104243" cy="91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74" y="4571483"/>
            <a:ext cx="5143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/>
            </a:r>
            <a:br>
              <a:rPr lang="ru-RU" sz="1200" dirty="0"/>
            </a:br>
            <a:endParaRPr lang="ru-RU" sz="1200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4" y="3717032"/>
            <a:ext cx="2599911" cy="194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1412776"/>
            <a:ext cx="264581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087" y="3717032"/>
            <a:ext cx="2645816" cy="194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66" y="1412776"/>
            <a:ext cx="261414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087" y="5661002"/>
            <a:ext cx="2645815" cy="119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66" y="5663022"/>
            <a:ext cx="2598453" cy="119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00842" y="1384315"/>
            <a:ext cx="37268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dirty="0"/>
              <a:t>Без  содержания спирта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/>
              <a:t>Безопасен для очков с любыми покрытиями  (</a:t>
            </a:r>
            <a:r>
              <a:rPr lang="ru-RU" dirty="0" err="1" smtClean="0"/>
              <a:t>фотохромное</a:t>
            </a:r>
            <a:r>
              <a:rPr lang="ru-RU" dirty="0" smtClean="0"/>
              <a:t>, просветляющее, зеркальное, УФ-блокирующее и т.д.)</a:t>
            </a:r>
            <a:endParaRPr lang="ru-RU" dirty="0"/>
          </a:p>
          <a:p>
            <a:pPr marL="285750" indent="-285750">
              <a:buFont typeface="Wingdings" pitchFamily="2" charset="2"/>
              <a:buChar char="§"/>
            </a:pPr>
            <a:r>
              <a:rPr lang="ru-RU" dirty="0"/>
              <a:t>Имеет антистатический  </a:t>
            </a:r>
            <a:r>
              <a:rPr lang="ru-RU" dirty="0" smtClean="0"/>
              <a:t>эффект</a:t>
            </a:r>
            <a:endParaRPr lang="ru-RU" dirty="0"/>
          </a:p>
          <a:p>
            <a:pPr marL="285750" indent="-285750">
              <a:buFont typeface="Wingdings" pitchFamily="2" charset="2"/>
              <a:buChar char="§"/>
            </a:pPr>
            <a:r>
              <a:rPr lang="ru-RU" dirty="0"/>
              <a:t>Препятствует  запотеванию  очковых </a:t>
            </a:r>
            <a:r>
              <a:rPr lang="ru-RU" dirty="0" smtClean="0"/>
              <a:t>линз</a:t>
            </a:r>
            <a:endParaRPr lang="ru-RU" dirty="0"/>
          </a:p>
          <a:p>
            <a:pPr marL="285750" indent="-285750">
              <a:buFont typeface="Wingdings" pitchFamily="2" charset="2"/>
              <a:buChar char="§"/>
            </a:pPr>
            <a:r>
              <a:rPr lang="ru-RU" dirty="0"/>
              <a:t>Не оставляет 	 </a:t>
            </a:r>
            <a:r>
              <a:rPr lang="ru-RU" dirty="0" smtClean="0"/>
              <a:t>разводов</a:t>
            </a:r>
            <a:endParaRPr lang="ru-RU" dirty="0"/>
          </a:p>
          <a:p>
            <a:pPr marL="285750" indent="-285750">
              <a:buFont typeface="Wingdings" pitchFamily="2" charset="2"/>
              <a:buChar char="§"/>
            </a:pPr>
            <a:r>
              <a:rPr lang="ru-RU" dirty="0"/>
              <a:t>Содержит дезинфицирующий </a:t>
            </a:r>
            <a:r>
              <a:rPr lang="ru-RU" dirty="0" smtClean="0"/>
              <a:t>компонент</a:t>
            </a:r>
            <a:endParaRPr lang="ru-RU" dirty="0"/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/>
              <a:t>Рассчитан на 230-240 нажатий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08104" y="6260512"/>
            <a:ext cx="392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hlinkClick r:id="rId10"/>
            </a:endParaRP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00842" y="4437112"/>
            <a:ext cx="384315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 г</a:t>
            </a:r>
            <a:r>
              <a:rPr lang="ru-RU" sz="1200" dirty="0" smtClean="0"/>
              <a:t>.</a:t>
            </a:r>
          </a:p>
          <a:p>
            <a:endParaRPr lang="ru-RU" sz="1400" b="1" dirty="0">
              <a:solidFill>
                <a:srgbClr val="C00000"/>
              </a:solidFill>
            </a:endParaRPr>
          </a:p>
          <a:p>
            <a:endParaRPr lang="ru-RU" sz="1400" b="1" dirty="0" smtClean="0">
              <a:solidFill>
                <a:srgbClr val="C00000"/>
              </a:solidFill>
            </a:endParaRPr>
          </a:p>
          <a:p>
            <a:endParaRPr lang="ru-RU" sz="1400" b="1" dirty="0" smtClean="0">
              <a:solidFill>
                <a:srgbClr val="C00000"/>
              </a:solidFill>
            </a:endParaRPr>
          </a:p>
          <a:p>
            <a:endParaRPr lang="en-US" sz="1400" b="1" dirty="0" smtClean="0">
              <a:solidFill>
                <a:srgbClr val="C00000"/>
              </a:solidFill>
            </a:endParaRPr>
          </a:p>
          <a:p>
            <a:r>
              <a:rPr lang="ru-RU" sz="1400" b="1" dirty="0" smtClean="0">
                <a:solidFill>
                  <a:srgbClr val="C00000"/>
                </a:solidFill>
              </a:rPr>
              <a:t>                             </a:t>
            </a:r>
            <a:r>
              <a:rPr lang="ru-RU" sz="1400" b="1" dirty="0" smtClean="0">
                <a:solidFill>
                  <a:srgbClr val="C00000"/>
                </a:solidFill>
              </a:rPr>
              <a:t>г .ИВАНОВО</a:t>
            </a:r>
          </a:p>
          <a:p>
            <a:pPr algn="ctr"/>
            <a:r>
              <a:rPr lang="ru-RU" sz="1200" b="1" dirty="0" smtClean="0"/>
              <a:t> </a:t>
            </a:r>
            <a:r>
              <a:rPr lang="ru-RU" sz="1200" b="1" dirty="0" err="1" smtClean="0"/>
              <a:t>ул.Лежневская</a:t>
            </a:r>
            <a:r>
              <a:rPr lang="ru-RU" sz="1200" b="1" dirty="0" smtClean="0"/>
              <a:t> </a:t>
            </a:r>
            <a:r>
              <a:rPr lang="ru-RU" sz="1200" b="1" dirty="0"/>
              <a:t>, дом 140    </a:t>
            </a:r>
            <a:r>
              <a:rPr lang="ru-RU" sz="1200" b="1" dirty="0">
                <a:solidFill>
                  <a:schemeClr val="bg1"/>
                </a:solidFill>
              </a:rPr>
              <a:t>29-38-05  </a:t>
            </a:r>
          </a:p>
          <a:p>
            <a:pPr algn="ctr"/>
            <a:r>
              <a:rPr lang="ru-RU" sz="1200" b="1" dirty="0" smtClean="0"/>
              <a:t> </a:t>
            </a:r>
            <a:r>
              <a:rPr lang="ru-RU" sz="1200" b="1" dirty="0" err="1" smtClean="0"/>
              <a:t>ул.М.Василевского</a:t>
            </a:r>
            <a:r>
              <a:rPr lang="ru-RU" sz="1200" b="1" dirty="0"/>
              <a:t>. дом 1  </a:t>
            </a:r>
            <a:r>
              <a:rPr lang="ru-RU" sz="1200" b="1" dirty="0">
                <a:solidFill>
                  <a:schemeClr val="bg1"/>
                </a:solidFill>
              </a:rPr>
              <a:t>56-15-43</a:t>
            </a:r>
          </a:p>
          <a:p>
            <a:pPr algn="ctr"/>
            <a:r>
              <a:rPr lang="ru-RU" sz="1200" b="1" dirty="0" err="1" smtClean="0"/>
              <a:t>ул.Палехская</a:t>
            </a:r>
            <a:r>
              <a:rPr lang="ru-RU" sz="1200" b="1" dirty="0" smtClean="0"/>
              <a:t> </a:t>
            </a:r>
            <a:r>
              <a:rPr lang="ru-RU" sz="1200" b="1" dirty="0"/>
              <a:t>, дом 14        </a:t>
            </a:r>
            <a:r>
              <a:rPr lang="ru-RU" sz="1200" dirty="0" smtClean="0">
                <a:solidFill>
                  <a:schemeClr val="bg1"/>
                </a:solidFill>
              </a:rPr>
              <a:t>32-81-23</a:t>
            </a:r>
          </a:p>
          <a:p>
            <a:pPr algn="ctr"/>
            <a:r>
              <a:rPr lang="ru-RU" sz="1200" b="1" dirty="0" err="1" smtClean="0"/>
              <a:t>ул.Красных</a:t>
            </a:r>
            <a:r>
              <a:rPr lang="ru-RU" sz="1200" b="1" dirty="0" smtClean="0"/>
              <a:t> </a:t>
            </a:r>
            <a:r>
              <a:rPr lang="ru-RU" sz="1200" b="1" dirty="0"/>
              <a:t>Зорь,  дом 6   </a:t>
            </a:r>
            <a:r>
              <a:rPr lang="ru-RU" sz="1200" dirty="0" smtClean="0">
                <a:solidFill>
                  <a:schemeClr val="bg1"/>
                </a:solidFill>
              </a:rPr>
              <a:t>26-36-51</a:t>
            </a:r>
          </a:p>
          <a:p>
            <a:pPr algn="ctr"/>
            <a:r>
              <a:rPr lang="ru-RU" sz="1200" b="1" dirty="0" smtClean="0"/>
              <a:t>  пр</a:t>
            </a:r>
            <a:r>
              <a:rPr lang="ru-RU" sz="1200" b="1" dirty="0"/>
              <a:t>. Ленина дом 102             </a:t>
            </a:r>
            <a:r>
              <a:rPr lang="ru-RU" sz="1200" dirty="0">
                <a:solidFill>
                  <a:schemeClr val="bg1"/>
                </a:solidFill>
              </a:rPr>
              <a:t>42 –</a:t>
            </a:r>
            <a:r>
              <a:rPr lang="ru-RU" sz="1200" dirty="0" smtClean="0">
                <a:solidFill>
                  <a:schemeClr val="bg1"/>
                </a:solidFill>
              </a:rPr>
              <a:t>24-30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hlinkClick r:id="rId11"/>
              </a:rPr>
              <a:t>www.luxoptika-37.ru</a:t>
            </a:r>
            <a:r>
              <a:rPr lang="en-US" b="1" dirty="0"/>
              <a:t> </a:t>
            </a:r>
          </a:p>
          <a:p>
            <a:endParaRPr lang="ru-RU" sz="1200" dirty="0"/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00635"/>
            <a:ext cx="1408113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94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2594"/>
            <a:ext cx="5112308" cy="295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4052"/>
            <a:ext cx="5112308" cy="254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С рабочего стола\ЛИНКОДЕЗ\ФОТО\Линко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84" y="1384052"/>
            <a:ext cx="4031692" cy="54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          </a:t>
            </a:r>
            <a:r>
              <a:rPr lang="ru-RU" sz="2400" dirty="0" smtClean="0">
                <a:solidFill>
                  <a:schemeClr val="bg1"/>
                </a:solidFill>
              </a:rPr>
              <a:t>Спрей «</a:t>
            </a:r>
            <a:r>
              <a:rPr lang="ru-RU" sz="2400" dirty="0" err="1" smtClean="0">
                <a:solidFill>
                  <a:schemeClr val="bg1"/>
                </a:solidFill>
              </a:rPr>
              <a:t>ЛинкоР</a:t>
            </a:r>
            <a:r>
              <a:rPr lang="ru-RU" sz="2400" dirty="0" smtClean="0">
                <a:solidFill>
                  <a:schemeClr val="bg1"/>
                </a:solidFill>
              </a:rPr>
              <a:t>» для очистки очков  и </a:t>
            </a:r>
            <a:r>
              <a:rPr lang="ru-RU" sz="2400" dirty="0" err="1" smtClean="0">
                <a:solidFill>
                  <a:schemeClr val="bg1"/>
                </a:solidFill>
              </a:rPr>
              <a:t>др.оптических</a:t>
            </a:r>
            <a:r>
              <a:rPr lang="ru-RU" sz="2400" dirty="0" smtClean="0">
                <a:solidFill>
                  <a:schemeClr val="bg1"/>
                </a:solidFill>
              </a:rPr>
              <a:t> приборов, девайсов и гаджетов.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Содержит дезинфицирующий агент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412776"/>
            <a:ext cx="5234024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 smtClean="0"/>
              <a:t> </a:t>
            </a:r>
            <a:r>
              <a:rPr lang="ru-RU" sz="1400" b="1" dirty="0"/>
              <a:t>Мы часто забываем чистить мышку и </a:t>
            </a:r>
            <a:r>
              <a:rPr lang="ru-RU" sz="1400" b="1" dirty="0">
                <a:hlinkClick r:id="rId6"/>
              </a:rPr>
              <a:t>клавиатуру,</a:t>
            </a:r>
            <a:r>
              <a:rPr lang="ru-RU" sz="1400" b="1" dirty="0"/>
              <a:t> но это необходимо делать. Особенно важно проводить дезинфекцию, если компьютер использует не один человек. Мини-уборка не займет много времени, но это поможет уберечь вас и близких от заражения. </a:t>
            </a:r>
            <a:endParaRPr lang="ru-RU" sz="1400" b="1" dirty="0" smtClean="0"/>
          </a:p>
          <a:p>
            <a:r>
              <a:rPr lang="ru-RU" sz="1400" b="1" dirty="0" smtClean="0"/>
              <a:t>Мойте </a:t>
            </a:r>
            <a:r>
              <a:rPr lang="ru-RU" sz="1400" b="1" dirty="0"/>
              <a:t>руки до и после работы на клавиатуре</a:t>
            </a:r>
            <a:r>
              <a:rPr lang="ru-RU" sz="1400" b="1" dirty="0" smtClean="0"/>
              <a:t>.</a:t>
            </a:r>
          </a:p>
          <a:p>
            <a:r>
              <a:rPr lang="ru-RU" sz="1400" b="1" dirty="0" smtClean="0"/>
              <a:t> </a:t>
            </a:r>
            <a:r>
              <a:rPr lang="ru-RU" sz="1400" b="1" dirty="0"/>
              <a:t>Когда ваши руки высохнут, выключите компьютер и выньте вилку из розетки.</a:t>
            </a:r>
          </a:p>
          <a:p>
            <a:r>
              <a:rPr lang="ru-RU" sz="1400" b="1" dirty="0" smtClean="0"/>
              <a:t> </a:t>
            </a:r>
            <a:r>
              <a:rPr lang="ru-RU" sz="1400" b="1" dirty="0"/>
              <a:t>Переверните клавиатуру клавишами вниз и вытряхните из неё мусор, который, вероятно, скрывается в щелях между клавиш</a:t>
            </a:r>
            <a:r>
              <a:rPr lang="ru-RU" sz="1400" b="1" dirty="0" smtClean="0"/>
              <a:t>. </a:t>
            </a:r>
          </a:p>
          <a:p>
            <a:r>
              <a:rPr lang="ru-RU" sz="1400" b="1" dirty="0"/>
              <a:t>К</a:t>
            </a:r>
            <a:r>
              <a:rPr lang="ru-RU" sz="1400" b="1" dirty="0" smtClean="0"/>
              <a:t>роме загрязнений (жировые, белковые и проч.- следы еды, пыль, грязь и т.д.) , мы избавляемся от микробов, так как спрей «</a:t>
            </a:r>
            <a:r>
              <a:rPr lang="ru-RU" sz="1400" b="1" dirty="0" err="1" smtClean="0"/>
              <a:t>ЛинкоР</a:t>
            </a:r>
            <a:r>
              <a:rPr lang="ru-RU" sz="1400" b="1" dirty="0" smtClean="0"/>
              <a:t>» содержит </a:t>
            </a:r>
            <a:r>
              <a:rPr lang="ru-RU" sz="1400" b="1" dirty="0" err="1" smtClean="0"/>
              <a:t>дез.агент</a:t>
            </a:r>
            <a:r>
              <a:rPr lang="ru-RU" sz="1400" b="1" dirty="0" smtClean="0"/>
              <a:t>.</a:t>
            </a:r>
          </a:p>
          <a:p>
            <a:r>
              <a:rPr lang="ru-RU" sz="1400" b="1" dirty="0" smtClean="0">
                <a:solidFill>
                  <a:srgbClr val="FF0000"/>
                </a:solidFill>
              </a:rPr>
              <a:t>Слегка </a:t>
            </a:r>
            <a:r>
              <a:rPr lang="ru-RU" sz="1400" b="1" dirty="0">
                <a:solidFill>
                  <a:srgbClr val="FF0000"/>
                </a:solidFill>
              </a:rPr>
              <a:t>смочите ватный </a:t>
            </a:r>
            <a:r>
              <a:rPr lang="ru-RU" sz="1400" b="1" dirty="0" smtClean="0">
                <a:solidFill>
                  <a:srgbClr val="FF0000"/>
                </a:solidFill>
              </a:rPr>
              <a:t>тампон спреем «</a:t>
            </a:r>
            <a:r>
              <a:rPr lang="ru-RU" sz="1400" b="1" dirty="0" err="1" smtClean="0">
                <a:solidFill>
                  <a:srgbClr val="FF0000"/>
                </a:solidFill>
              </a:rPr>
              <a:t>ЛинкоР</a:t>
            </a:r>
            <a:r>
              <a:rPr lang="ru-RU" sz="1400" b="1" dirty="0" smtClean="0">
                <a:solidFill>
                  <a:srgbClr val="FF0000"/>
                </a:solidFill>
              </a:rPr>
              <a:t>»   </a:t>
            </a:r>
            <a:r>
              <a:rPr lang="ru-RU" sz="1400" b="1" dirty="0" smtClean="0"/>
              <a:t>, </a:t>
            </a:r>
            <a:r>
              <a:rPr lang="ru-RU" sz="1400" b="1" dirty="0">
                <a:solidFill>
                  <a:srgbClr val="FF0000"/>
                </a:solidFill>
              </a:rPr>
              <a:t>чтобы он был чуть влажным, но не мокрым. Смажьте места между клавишами.</a:t>
            </a:r>
          </a:p>
          <a:p>
            <a:r>
              <a:rPr lang="ru-RU" sz="1400" b="1" dirty="0" smtClean="0">
                <a:solidFill>
                  <a:srgbClr val="FF0000"/>
                </a:solidFill>
              </a:rPr>
              <a:t>Смочите </a:t>
            </a:r>
            <a:r>
              <a:rPr lang="ru-RU" sz="1400" b="1" dirty="0" err="1">
                <a:solidFill>
                  <a:srgbClr val="FF0000"/>
                </a:solidFill>
              </a:rPr>
              <a:t>безворсовую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ткань спреем «</a:t>
            </a:r>
            <a:r>
              <a:rPr lang="ru-RU" sz="1400" b="1" dirty="0" err="1" smtClean="0">
                <a:solidFill>
                  <a:srgbClr val="FF0000"/>
                </a:solidFill>
              </a:rPr>
              <a:t>ЛинкоР</a:t>
            </a:r>
            <a:r>
              <a:rPr lang="ru-RU" sz="1400" b="1" dirty="0" smtClean="0">
                <a:solidFill>
                  <a:srgbClr val="FF0000"/>
                </a:solidFill>
              </a:rPr>
              <a:t>» </a:t>
            </a:r>
            <a:r>
              <a:rPr lang="ru-RU" sz="1400" b="1" dirty="0" smtClean="0"/>
              <a:t>(например, микрофибра)  </a:t>
            </a:r>
            <a:r>
              <a:rPr lang="ru-RU" sz="1400" b="1" dirty="0"/>
              <a:t>(опять же, чуть влажную) и вытрите остальную часть </a:t>
            </a:r>
            <a:r>
              <a:rPr lang="ru-RU" sz="1400" b="1" dirty="0" smtClean="0"/>
              <a:t>клавиатуры.</a:t>
            </a:r>
          </a:p>
          <a:p>
            <a:endParaRPr lang="ru-RU" sz="1400" b="1" dirty="0"/>
          </a:p>
          <a:p>
            <a:pPr marL="0" indent="0"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P.S</a:t>
            </a:r>
            <a:r>
              <a:rPr lang="ru-RU" sz="1000" b="1" dirty="0" smtClean="0"/>
              <a:t>: Можно </a:t>
            </a:r>
            <a:r>
              <a:rPr lang="ru-RU" sz="1000" b="1" dirty="0"/>
              <a:t>ежедневно использовать маленькую щеточку для </a:t>
            </a:r>
            <a:r>
              <a:rPr lang="ru-RU" sz="1000" b="1" dirty="0" smtClean="0"/>
              <a:t>удаления пыли </a:t>
            </a:r>
            <a:r>
              <a:rPr lang="ru-RU" sz="1000" b="1" dirty="0"/>
              <a:t>с мягкой </a:t>
            </a:r>
            <a:r>
              <a:rPr lang="ru-RU" sz="1000" b="1" dirty="0" smtClean="0"/>
              <a:t>щетиной</a:t>
            </a:r>
            <a:r>
              <a:rPr lang="ru-RU" sz="1000" b="1" dirty="0"/>
              <a:t> </a:t>
            </a:r>
            <a:r>
              <a:rPr lang="ru-RU" sz="1000" b="1" dirty="0" smtClean="0"/>
              <a:t>или использовать </a:t>
            </a:r>
            <a:r>
              <a:rPr lang="ru-RU" sz="1000" b="1" dirty="0"/>
              <a:t>специальный USB пылесос для </a:t>
            </a:r>
            <a:r>
              <a:rPr lang="ru-RU" sz="1000" b="1" dirty="0" smtClean="0"/>
              <a:t>клавиатуры</a:t>
            </a:r>
            <a:endParaRPr lang="ru-RU" sz="1000" b="1" dirty="0"/>
          </a:p>
          <a:p>
            <a:pPr marL="0" indent="0">
              <a:buNone/>
            </a:pPr>
            <a:r>
              <a:rPr lang="ru-RU" sz="1000" b="1" dirty="0" smtClean="0"/>
              <a:t>Рекомендуется разбирать </a:t>
            </a:r>
            <a:r>
              <a:rPr lang="ru-RU" sz="1000" b="1" dirty="0"/>
              <a:t>и чистить клавиатуру стоит раз в три месяца</a:t>
            </a:r>
            <a:r>
              <a:rPr lang="ru-RU" sz="1400" b="1" dirty="0" smtClean="0"/>
              <a:t>. </a:t>
            </a:r>
            <a:endParaRPr lang="ru-RU" sz="1400" b="1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104243" cy="104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00599" y="5380296"/>
            <a:ext cx="397003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 </a:t>
            </a:r>
            <a:r>
              <a:rPr lang="ru-RU" dirty="0" smtClean="0">
                <a:solidFill>
                  <a:schemeClr val="bg1"/>
                </a:solidFill>
              </a:rPr>
              <a:t>                    </a:t>
            </a:r>
            <a:r>
              <a:rPr lang="ru-RU" b="1" dirty="0">
                <a:solidFill>
                  <a:schemeClr val="bg1"/>
                </a:solidFill>
              </a:rPr>
              <a:t>г .ИВАНОВО</a:t>
            </a:r>
          </a:p>
          <a:p>
            <a:r>
              <a:rPr lang="ru-RU" sz="1200" dirty="0" smtClean="0"/>
              <a:t>    </a:t>
            </a:r>
            <a:r>
              <a:rPr lang="ru-RU" sz="1200" dirty="0" smtClean="0"/>
              <a:t> </a:t>
            </a:r>
            <a:r>
              <a:rPr lang="ru-RU" sz="1200" b="1" dirty="0" err="1" smtClean="0"/>
              <a:t>ул.Лежневская</a:t>
            </a:r>
            <a:r>
              <a:rPr lang="ru-RU" sz="1200" b="1" dirty="0" smtClean="0"/>
              <a:t> </a:t>
            </a:r>
            <a:r>
              <a:rPr lang="ru-RU" sz="1200" b="1" dirty="0"/>
              <a:t>, дом 140    </a:t>
            </a:r>
            <a:r>
              <a:rPr lang="ru-RU" sz="1200" b="1" dirty="0">
                <a:solidFill>
                  <a:schemeClr val="bg1"/>
                </a:solidFill>
              </a:rPr>
              <a:t>29-38-05  </a:t>
            </a:r>
          </a:p>
          <a:p>
            <a:r>
              <a:rPr lang="ru-RU" sz="1200" b="1" dirty="0"/>
              <a:t> </a:t>
            </a:r>
            <a:r>
              <a:rPr lang="ru-RU" sz="1200" b="1" dirty="0" smtClean="0"/>
              <a:t>   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ул.М.Василевского</a:t>
            </a:r>
            <a:r>
              <a:rPr lang="ru-RU" sz="1200" b="1" dirty="0"/>
              <a:t>. дом 1  </a:t>
            </a:r>
            <a:r>
              <a:rPr lang="ru-RU" sz="1200" b="1" dirty="0">
                <a:solidFill>
                  <a:schemeClr val="bg1"/>
                </a:solidFill>
              </a:rPr>
              <a:t>56-15-43</a:t>
            </a:r>
          </a:p>
          <a:p>
            <a:r>
              <a:rPr lang="ru-RU" sz="1200" b="1" dirty="0" smtClean="0"/>
              <a:t>     </a:t>
            </a:r>
            <a:r>
              <a:rPr lang="ru-RU" sz="1200" b="1" dirty="0" err="1" smtClean="0"/>
              <a:t>ул.Палехская</a:t>
            </a:r>
            <a:r>
              <a:rPr lang="ru-RU" sz="1200" b="1" dirty="0" smtClean="0"/>
              <a:t> </a:t>
            </a:r>
            <a:r>
              <a:rPr lang="ru-RU" sz="1200" b="1" dirty="0"/>
              <a:t>, дом 14        </a:t>
            </a:r>
            <a:r>
              <a:rPr lang="ru-RU" sz="1200" b="1" dirty="0" smtClean="0"/>
              <a:t>    </a:t>
            </a:r>
            <a:r>
              <a:rPr lang="ru-RU" sz="1200" b="1" dirty="0" smtClean="0">
                <a:solidFill>
                  <a:schemeClr val="bg1"/>
                </a:solidFill>
              </a:rPr>
              <a:t>32-81-23</a:t>
            </a:r>
            <a:endParaRPr lang="ru-RU" sz="1200" b="1" dirty="0">
              <a:solidFill>
                <a:schemeClr val="bg1"/>
              </a:solidFill>
            </a:endParaRPr>
          </a:p>
          <a:p>
            <a:r>
              <a:rPr lang="ru-RU" sz="1200" b="1" dirty="0" smtClean="0"/>
              <a:t>      </a:t>
            </a:r>
            <a:r>
              <a:rPr lang="ru-RU" sz="1200" b="1" dirty="0" err="1" smtClean="0"/>
              <a:t>ул.Красных</a:t>
            </a:r>
            <a:r>
              <a:rPr lang="ru-RU" sz="1200" b="1" dirty="0" smtClean="0"/>
              <a:t> </a:t>
            </a:r>
            <a:r>
              <a:rPr lang="ru-RU" sz="1200" b="1" dirty="0"/>
              <a:t>Зорь,  дом 6   </a:t>
            </a:r>
            <a:r>
              <a:rPr lang="ru-RU" sz="1200" b="1" dirty="0" smtClean="0"/>
              <a:t>   </a:t>
            </a:r>
            <a:r>
              <a:rPr lang="ru-RU" sz="1200" b="1" dirty="0" smtClean="0">
                <a:solidFill>
                  <a:schemeClr val="bg1"/>
                </a:solidFill>
              </a:rPr>
              <a:t>26-36-51</a:t>
            </a:r>
            <a:endParaRPr lang="ru-RU" sz="1200" b="1" dirty="0">
              <a:solidFill>
                <a:schemeClr val="bg1"/>
              </a:solidFill>
            </a:endParaRPr>
          </a:p>
          <a:p>
            <a:r>
              <a:rPr lang="ru-RU" sz="1200" b="1" dirty="0"/>
              <a:t>  </a:t>
            </a:r>
            <a:r>
              <a:rPr lang="ru-RU" sz="1200" b="1" dirty="0" smtClean="0"/>
              <a:t>     </a:t>
            </a:r>
            <a:r>
              <a:rPr lang="ru-RU" sz="1200" b="1" dirty="0" smtClean="0"/>
              <a:t>пр</a:t>
            </a:r>
            <a:r>
              <a:rPr lang="ru-RU" sz="1200" b="1" dirty="0"/>
              <a:t>. Ленина дом 102         </a:t>
            </a:r>
            <a:r>
              <a:rPr lang="ru-RU" sz="1200" b="1" dirty="0" smtClean="0"/>
              <a:t>    </a:t>
            </a:r>
            <a:r>
              <a:rPr lang="ru-RU" sz="1200" b="1" dirty="0" smtClean="0">
                <a:solidFill>
                  <a:schemeClr val="bg1"/>
                </a:solidFill>
              </a:rPr>
              <a:t>42 </a:t>
            </a:r>
            <a:r>
              <a:rPr lang="ru-RU" sz="1200" b="1" dirty="0">
                <a:solidFill>
                  <a:schemeClr val="bg1"/>
                </a:solidFill>
              </a:rPr>
              <a:t>–24-30 </a:t>
            </a:r>
            <a:endParaRPr lang="en-US" sz="1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hlinkClick r:id="rId8"/>
              </a:rPr>
              <a:t>www.luxoptika-37.ru</a:t>
            </a:r>
            <a:r>
              <a:rPr lang="en-US" sz="2000" b="1" dirty="0"/>
              <a:t> </a:t>
            </a:r>
          </a:p>
          <a:p>
            <a:endParaRPr lang="ru-RU" sz="1200" dirty="0"/>
          </a:p>
          <a:p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181" y="5589240"/>
            <a:ext cx="972367" cy="85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Спрей или жидкость «</a:t>
            </a:r>
            <a:r>
              <a:rPr lang="ru-RU" sz="2000" dirty="0" err="1" smtClean="0">
                <a:solidFill>
                  <a:schemeClr val="bg1"/>
                </a:solidFill>
              </a:rPr>
              <a:t>ЛинкоМир</a:t>
            </a:r>
            <a:r>
              <a:rPr lang="ru-RU" sz="2000" dirty="0" smtClean="0">
                <a:solidFill>
                  <a:schemeClr val="bg1"/>
                </a:solidFill>
              </a:rPr>
              <a:t>» для обработки рук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на основе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 безопасного антисептика  – производное МИРИСТИНОВОЙ кислоты.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БЕЗ СПИРТА. БЕЗ ХЛОРА.</a:t>
            </a: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5652120" cy="5445224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12776"/>
            <a:ext cx="3312368" cy="2663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037" y="1412776"/>
            <a:ext cx="323874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048"/>
            <a:ext cx="233604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96" y="4217516"/>
            <a:ext cx="3522216" cy="264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221" y="4247356"/>
            <a:ext cx="3263899" cy="264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7517"/>
            <a:ext cx="2363800" cy="264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3140968"/>
            <a:ext cx="73448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Помните, чистые руки — залог вашего </a:t>
            </a:r>
            <a:r>
              <a:rPr lang="ru-RU" sz="6000" b="1" dirty="0">
                <a:solidFill>
                  <a:srgbClr val="C00000"/>
                </a:solidFill>
              </a:rPr>
              <a:t>здоровья!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8332" y="1630375"/>
            <a:ext cx="349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                         </a:t>
            </a:r>
            <a:endParaRPr lang="ru-RU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695200"/>
            <a:ext cx="1408113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63688" y="6454261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hlinkClick r:id="rId10"/>
              </a:rPr>
              <a:t>www.luxoptika-37.ru</a:t>
            </a:r>
            <a:r>
              <a:rPr lang="en-US" sz="2400" b="1" dirty="0"/>
              <a:t> </a:t>
            </a:r>
          </a:p>
          <a:p>
            <a:endParaRPr lang="ru-RU" sz="2400" dirty="0"/>
          </a:p>
          <a:p>
            <a:r>
              <a:rPr lang="en-US" sz="2400" b="1" dirty="0" smtClean="0"/>
              <a:t>1</a:t>
            </a:r>
            <a:r>
              <a:rPr lang="en-US" sz="2400" b="1" dirty="0"/>
              <a:t>/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9589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8945" y="1413874"/>
            <a:ext cx="5254014" cy="5444126"/>
          </a:xfrm>
          <a:solidFill>
            <a:schemeClr val="bg2"/>
          </a:solidFill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4500" b="1" dirty="0" smtClean="0"/>
              <a:t> Источники  наибольшего скопления микроорганизмов: </a:t>
            </a:r>
            <a:endParaRPr lang="ru-RU" sz="4500" b="1" dirty="0"/>
          </a:p>
          <a:p>
            <a:pPr marL="0" indent="0">
              <a:buNone/>
            </a:pPr>
            <a:endParaRPr lang="ru-RU" sz="43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4200" b="1" dirty="0" smtClean="0">
                <a:solidFill>
                  <a:schemeClr val="accent1">
                    <a:lumMod val="75000"/>
                  </a:schemeClr>
                </a:solidFill>
              </a:rPr>
              <a:t>Общественные места: </a:t>
            </a:r>
            <a:r>
              <a:rPr lang="ru-RU" i="1" dirty="0" smtClean="0"/>
              <a:t>детские,  медицинские и образовательные организации, спортивно-и физкультурно-оздоровительные сооружения, туалеты и т.д.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300" b="1" dirty="0">
                <a:solidFill>
                  <a:schemeClr val="accent1">
                    <a:lumMod val="75000"/>
                  </a:schemeClr>
                </a:solidFill>
              </a:rPr>
              <a:t>Общественный транспорт: </a:t>
            </a:r>
            <a:r>
              <a:rPr lang="ru-RU" sz="43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300" i="1" dirty="0"/>
              <a:t>автобусы, троллейбусы и т.д.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300" b="1" dirty="0" smtClean="0">
                <a:solidFill>
                  <a:schemeClr val="accent1">
                    <a:lumMod val="75000"/>
                  </a:schemeClr>
                </a:solidFill>
              </a:rPr>
              <a:t>Контакт с деньгами</a:t>
            </a:r>
            <a:r>
              <a:rPr lang="ru-RU" i="1" dirty="0" smtClean="0"/>
              <a:t> , дверными ручками, поручнями, рукопожатия с людьми, а </a:t>
            </a:r>
            <a:r>
              <a:rPr lang="ru-RU" i="1" dirty="0" err="1" smtClean="0"/>
              <a:t>т.ж</a:t>
            </a:r>
            <a:r>
              <a:rPr lang="ru-RU" i="1" dirty="0" smtClean="0"/>
              <a:t>.,  любые  контакты  с животными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3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ru-RU" sz="4300" b="1" dirty="0" smtClean="0">
                <a:solidFill>
                  <a:schemeClr val="accent1">
                    <a:lumMod val="75000"/>
                  </a:schemeClr>
                </a:solidFill>
              </a:rPr>
              <a:t>Клавиатура, мониторы  </a:t>
            </a:r>
            <a:r>
              <a:rPr lang="ru-RU" i="1" dirty="0"/>
              <a:t>компьютеров и ноутбуков, </a:t>
            </a:r>
            <a:r>
              <a:rPr lang="ru-RU" i="1" dirty="0" smtClean="0"/>
              <a:t>мобильные телефоны , планшеты.</a:t>
            </a:r>
          </a:p>
          <a:p>
            <a:pPr marL="0" indent="0">
              <a:buNone/>
            </a:pPr>
            <a:r>
              <a:rPr lang="ru-RU" sz="3300" i="1" dirty="0"/>
              <a:t>Контактируя со всем этим, мы </a:t>
            </a:r>
            <a:r>
              <a:rPr lang="ru-RU" i="1" dirty="0"/>
              <a:t>переносим часть микробов на руки, и через руки они попадают в полость рта, на слизистую, в наш организм, что в итоге приводит к возникновению различных серьезных и опасных заболеваний. </a:t>
            </a:r>
            <a:endParaRPr lang="ru-RU" i="1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dirty="0" smtClean="0"/>
          </a:p>
          <a:p>
            <a:pPr marL="0" indent="0">
              <a:buNone/>
            </a:pPr>
            <a:endParaRPr lang="ru-RU" sz="43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4300" b="1" dirty="0">
                <a:solidFill>
                  <a:srgbClr val="C00000"/>
                </a:solidFill>
              </a:rPr>
              <a:t>Соблюдение обычных санитарно-гигиенических правил и привычка мыть руки очень важны, это спасает нас от многих опасных болезней</a:t>
            </a:r>
            <a:r>
              <a:rPr lang="ru-RU" sz="4300" b="1" dirty="0" smtClean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endParaRPr lang="ru-RU" sz="43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4300" b="1" dirty="0" smtClean="0">
                <a:solidFill>
                  <a:srgbClr val="C00000"/>
                </a:solidFill>
              </a:rPr>
              <a:t>   </a:t>
            </a:r>
            <a:r>
              <a:rPr lang="ru-RU" sz="4300" b="1" dirty="0">
                <a:solidFill>
                  <a:srgbClr val="C00000"/>
                </a:solidFill>
              </a:rPr>
              <a:t> </a:t>
            </a:r>
            <a:r>
              <a:rPr lang="ru-RU" sz="4300" b="1" dirty="0">
                <a:solidFill>
                  <a:schemeClr val="tx2">
                    <a:lumMod val="75000"/>
                  </a:schemeClr>
                </a:solidFill>
              </a:rPr>
              <a:t>Берегите себя, своих близких и родных!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13874"/>
            <a:ext cx="3809846" cy="1903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996952"/>
            <a:ext cx="3809847" cy="17270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724046"/>
            <a:ext cx="3809847" cy="2133954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Вездесущие микроорганизмы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6453336"/>
            <a:ext cx="5334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6"/>
              </a:rPr>
              <a:t>www.luxoptika-37.ru</a:t>
            </a:r>
            <a:r>
              <a:rPr lang="en-US" sz="2000" b="1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31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404" y="6896"/>
            <a:ext cx="9144000" cy="93412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      СПРЕЙ  «ЛИНКОМИР»  ДЛЯ ОБРАБОТКИ РУК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НА ОСНОВЕ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АНТИСЕПТИКА - </a:t>
            </a:r>
            <a:r>
              <a:rPr lang="ru-RU" sz="2000" b="1" dirty="0" err="1" smtClean="0">
                <a:solidFill>
                  <a:schemeClr val="bg1"/>
                </a:solidFill>
              </a:rPr>
              <a:t>произв.МИРИСТИНОВОЙ</a:t>
            </a:r>
            <a:r>
              <a:rPr lang="ru-RU" sz="2000" b="1" dirty="0" smtClean="0">
                <a:solidFill>
                  <a:schemeClr val="bg1"/>
                </a:solidFill>
              </a:rPr>
              <a:t> кислоты.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802" y="908720"/>
            <a:ext cx="336199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70" y="2708920"/>
            <a:ext cx="3346822" cy="177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70" y="4469440"/>
            <a:ext cx="3365922" cy="228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8928"/>
            <a:ext cx="3048508" cy="226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508" y="4501346"/>
            <a:ext cx="2791978" cy="226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908720"/>
            <a:ext cx="5794970" cy="35702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i="1" dirty="0" smtClean="0"/>
              <a:t>  </a:t>
            </a:r>
            <a:r>
              <a:rPr lang="ru-RU" sz="1600" i="1" dirty="0"/>
              <a:t>Руки являются одними из самых грязных  </a:t>
            </a:r>
            <a:r>
              <a:rPr lang="ru-RU" sz="1600" i="1" dirty="0" smtClean="0"/>
              <a:t> </a:t>
            </a:r>
            <a:r>
              <a:rPr lang="ru-RU" sz="1600" i="1" dirty="0"/>
              <a:t>частей нашего </a:t>
            </a:r>
            <a:r>
              <a:rPr lang="ru-RU" sz="1600" i="1" dirty="0" smtClean="0"/>
              <a:t>тела, и </a:t>
            </a:r>
            <a:r>
              <a:rPr lang="ru-RU" sz="1600" i="1" dirty="0"/>
              <a:t>большинство людей открывают </a:t>
            </a:r>
            <a:r>
              <a:rPr lang="ru-RU" sz="1600" i="1" dirty="0" smtClean="0"/>
              <a:t> двери </a:t>
            </a:r>
            <a:r>
              <a:rPr lang="ru-RU" sz="1600" i="1" dirty="0"/>
              <a:t>именно с их помощью. Хотя современные ручки обычно предназначены для защиты от бактерий, эти типы защиты не всегда эффективны. </a:t>
            </a:r>
          </a:p>
          <a:p>
            <a:endParaRPr lang="ru-RU" sz="1600" dirty="0" smtClean="0"/>
          </a:p>
          <a:p>
            <a:r>
              <a:rPr lang="ru-RU" sz="1600" i="1" dirty="0"/>
              <a:t>Уровень угрозы: </a:t>
            </a:r>
            <a:r>
              <a:rPr lang="ru-RU" sz="1600" b="1" i="1" dirty="0" smtClean="0"/>
              <a:t>высокий</a:t>
            </a:r>
          </a:p>
          <a:p>
            <a:endParaRPr lang="ru-RU" sz="1600" i="1" dirty="0" smtClean="0"/>
          </a:p>
          <a:p>
            <a:r>
              <a:rPr lang="ru-RU" sz="1600" dirty="0"/>
              <a:t>Дверные ручки — это самые распространенные предметы для микробов в общественных зданиях. И, если вы не моете руки, прежде чем прийти домой и прикоснуться к своим собственным дверным ручкам, вы приглашаете </a:t>
            </a:r>
            <a:r>
              <a:rPr lang="ru-RU" sz="1600" dirty="0" smtClean="0"/>
              <a:t>«тонны» </a:t>
            </a:r>
            <a:r>
              <a:rPr lang="ru-RU" sz="1600" dirty="0"/>
              <a:t>потенциально </a:t>
            </a:r>
            <a:r>
              <a:rPr lang="ru-RU" sz="1600" dirty="0" smtClean="0"/>
              <a:t>заразных микроорганизмов  </a:t>
            </a:r>
            <a:r>
              <a:rPr lang="ru-RU" sz="1600" dirty="0"/>
              <a:t>в свой </a:t>
            </a:r>
            <a:r>
              <a:rPr lang="ru-RU" sz="1600" dirty="0" smtClean="0"/>
              <a:t>дом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74918"/>
            <a:ext cx="914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 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35696" y="6093296"/>
            <a:ext cx="61206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hlinkClick r:id="rId8"/>
              </a:rPr>
              <a:t>www.luxoptika-37.ru</a:t>
            </a:r>
            <a:r>
              <a:rPr lang="en-US" sz="2800" b="1" dirty="0" smtClean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47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08720"/>
          </a:xfrm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Спрей «</a:t>
            </a:r>
            <a:r>
              <a:rPr lang="ru-RU" sz="2800" b="1" dirty="0" err="1">
                <a:solidFill>
                  <a:schemeClr val="bg1"/>
                </a:solidFill>
              </a:rPr>
              <a:t>ЛинкоР</a:t>
            </a:r>
            <a:r>
              <a:rPr lang="ru-RU" sz="2800" b="1" dirty="0">
                <a:solidFill>
                  <a:schemeClr val="bg1"/>
                </a:solidFill>
              </a:rPr>
              <a:t>»  для очистки </a:t>
            </a:r>
            <a:r>
              <a:rPr lang="ru-RU" sz="2800" b="1" dirty="0" smtClean="0">
                <a:solidFill>
                  <a:schemeClr val="bg1"/>
                </a:solidFill>
              </a:rPr>
              <a:t>очков и </a:t>
            </a:r>
            <a:r>
              <a:rPr lang="ru-RU" sz="2800" b="1" dirty="0" err="1" smtClean="0">
                <a:solidFill>
                  <a:schemeClr val="bg1"/>
                </a:solidFill>
              </a:rPr>
              <a:t>др.оптических</a:t>
            </a:r>
            <a:r>
              <a:rPr lang="ru-RU" sz="2800" b="1" dirty="0" smtClean="0">
                <a:solidFill>
                  <a:schemeClr val="bg1"/>
                </a:solidFill>
              </a:rPr>
              <a:t> изделий, ЖК-мониторов, девайсов и гаджетов.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1" y="908720"/>
            <a:ext cx="280831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Считается , что слово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«гаджет</a:t>
            </a:r>
            <a:r>
              <a:rPr lang="ru-RU" dirty="0">
                <a:solidFill>
                  <a:srgbClr val="FF0000"/>
                </a:solidFill>
              </a:rPr>
              <a:t>» </a:t>
            </a:r>
            <a:r>
              <a:rPr lang="ru-RU" dirty="0" smtClean="0"/>
              <a:t>произошло</a:t>
            </a:r>
          </a:p>
          <a:p>
            <a:r>
              <a:rPr lang="ru-RU" dirty="0" smtClean="0"/>
              <a:t> </a:t>
            </a:r>
            <a:r>
              <a:rPr lang="ru-RU" dirty="0"/>
              <a:t>от французского </a:t>
            </a:r>
            <a:r>
              <a:rPr lang="ru-RU" dirty="0" err="1"/>
              <a:t>gagée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что </a:t>
            </a:r>
            <a:r>
              <a:rPr lang="ru-RU" dirty="0"/>
              <a:t>в переводе на русский </a:t>
            </a:r>
            <a:endParaRPr lang="ru-RU" dirty="0" smtClean="0"/>
          </a:p>
          <a:p>
            <a:r>
              <a:rPr lang="ru-RU" dirty="0" smtClean="0"/>
              <a:t>значит </a:t>
            </a:r>
            <a:r>
              <a:rPr lang="ru-RU" dirty="0"/>
              <a:t>«небольшой аксессуар». </a:t>
            </a:r>
            <a:endParaRPr lang="ru-RU" dirty="0" smtClean="0"/>
          </a:p>
          <a:p>
            <a:r>
              <a:rPr lang="ru-RU" dirty="0"/>
              <a:t>Многие ошибочно </a:t>
            </a:r>
            <a:r>
              <a:rPr lang="ru-RU" dirty="0" smtClean="0"/>
              <a:t>называют </a:t>
            </a:r>
            <a:r>
              <a:rPr lang="ru-RU" dirty="0"/>
              <a:t>гаджетами смартфоны, </a:t>
            </a:r>
            <a:r>
              <a:rPr lang="ru-RU" dirty="0" smtClean="0"/>
              <a:t>ноутбуки </a:t>
            </a:r>
            <a:r>
              <a:rPr lang="ru-RU" dirty="0"/>
              <a:t>и тому подобные автономные предметы техники. Для них тоже есть специальное обобщающее слово — </a:t>
            </a:r>
            <a:r>
              <a:rPr lang="ru-RU" b="1" dirty="0">
                <a:solidFill>
                  <a:srgbClr val="FF0000"/>
                </a:solidFill>
              </a:rPr>
              <a:t>«девайс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</a:p>
          <a:p>
            <a:r>
              <a:rPr lang="ru-RU" dirty="0"/>
              <a:t> </a:t>
            </a:r>
            <a:r>
              <a:rPr lang="ru-RU" dirty="0" smtClean="0"/>
              <a:t>Их </a:t>
            </a:r>
            <a:r>
              <a:rPr lang="ru-RU" dirty="0"/>
              <a:t>главное отличие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  <a:r>
              <a:rPr lang="ru-RU" dirty="0"/>
              <a:t>девайс — </a:t>
            </a:r>
            <a:r>
              <a:rPr lang="ru-RU" dirty="0" smtClean="0"/>
              <a:t>само-</a:t>
            </a:r>
          </a:p>
          <a:p>
            <a:r>
              <a:rPr lang="ru-RU" dirty="0" err="1" smtClean="0"/>
              <a:t>стоятельное</a:t>
            </a:r>
            <a:r>
              <a:rPr lang="ru-RU" dirty="0" smtClean="0"/>
              <a:t> </a:t>
            </a:r>
            <a:r>
              <a:rPr lang="ru-RU" dirty="0"/>
              <a:t>устройство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а гаджет — </a:t>
            </a:r>
            <a:r>
              <a:rPr lang="ru-RU" dirty="0" err="1" smtClean="0"/>
              <a:t>расшире</a:t>
            </a:r>
            <a:r>
              <a:rPr lang="ru-RU" dirty="0" smtClean="0"/>
              <a:t>-</a:t>
            </a:r>
          </a:p>
          <a:p>
            <a:r>
              <a:rPr lang="ru-RU" dirty="0" err="1"/>
              <a:t>н</a:t>
            </a:r>
            <a:r>
              <a:rPr lang="ru-RU" dirty="0" err="1" smtClean="0"/>
              <a:t>ие</a:t>
            </a:r>
            <a:r>
              <a:rPr lang="ru-RU" dirty="0" smtClean="0"/>
              <a:t> к нему </a:t>
            </a:r>
            <a:endParaRPr lang="en-US" dirty="0" smtClean="0"/>
          </a:p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 rot="10800000">
            <a:off x="7004013" y="2367702"/>
            <a:ext cx="203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Фитнес-</a:t>
            </a:r>
            <a:r>
              <a:rPr lang="ru-RU" b="1" dirty="0" err="1" smtClean="0">
                <a:solidFill>
                  <a:schemeClr val="accent1"/>
                </a:solidFill>
              </a:rPr>
              <a:t>трекеры</a:t>
            </a:r>
            <a:r>
              <a:rPr lang="ru-RU" b="1" dirty="0" smtClean="0">
                <a:solidFill>
                  <a:schemeClr val="accent1"/>
                </a:solidFill>
              </a:rPr>
              <a:t> 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33" y="3093491"/>
            <a:ext cx="2874817" cy="19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343536" flipH="1">
            <a:off x="7307685" y="4667211"/>
            <a:ext cx="138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Ридер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908720"/>
            <a:ext cx="2268251" cy="222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4" y="908720"/>
            <a:ext cx="2327276" cy="218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24328" y="236770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Фитнес-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трекер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2080" y="2050734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Консоль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908720"/>
            <a:ext cx="1584176" cy="224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03848" y="223540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Экшн</a:t>
            </a:r>
            <a:r>
              <a:rPr lang="ru-RU" b="1" dirty="0" smtClean="0">
                <a:solidFill>
                  <a:schemeClr val="bg1"/>
                </a:solidFill>
              </a:rPr>
              <a:t>-камера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3132636"/>
            <a:ext cx="3281359" cy="197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56367" y="4211796"/>
            <a:ext cx="1719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VR- </a:t>
            </a:r>
            <a:r>
              <a:rPr lang="ru-RU" b="1" dirty="0" smtClean="0">
                <a:solidFill>
                  <a:schemeClr val="bg1"/>
                </a:solidFill>
              </a:rPr>
              <a:t>очки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79" y="5052382"/>
            <a:ext cx="3462320" cy="180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028966"/>
            <a:ext cx="2693854" cy="182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10528168" flipV="1">
            <a:off x="896949" y="5148426"/>
            <a:ext cx="5923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hlinkClick r:id="rId10"/>
              </a:rPr>
              <a:t> www.luxoptika-37.ru</a:t>
            </a:r>
            <a:r>
              <a:rPr lang="en-US" sz="3600" b="1" u="sng" dirty="0" smtClean="0"/>
              <a:t> 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000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://elitetrader.ru/uploads/posts/2014-12/1418212578_148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39" y="0"/>
            <a:ext cx="9179278" cy="69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403648" y="1124744"/>
            <a:ext cx="6336704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СДЕЛАНО В РОССИИ! </a:t>
            </a:r>
            <a:endParaRPr lang="ru-RU" sz="3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7584" y="3645024"/>
            <a:ext cx="7704856" cy="19156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0816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0689"/>
            <a:ext cx="9144000" cy="1417638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Виды отложений на контактных линзах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1) </a:t>
            </a:r>
            <a:r>
              <a:rPr lang="ru-RU" b="1" i="1" dirty="0">
                <a:solidFill>
                  <a:srgbClr val="C00000"/>
                </a:solidFill>
              </a:rPr>
              <a:t>Поверхностные отложения в виде пленки:  </a:t>
            </a:r>
            <a:r>
              <a:rPr lang="ru-RU" dirty="0"/>
              <a:t>(белковые, липидные, смешанные).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2</a:t>
            </a:r>
            <a:r>
              <a:rPr lang="ru-RU" i="1" dirty="0">
                <a:solidFill>
                  <a:srgbClr val="C00000"/>
                </a:solidFill>
              </a:rPr>
              <a:t>) </a:t>
            </a:r>
            <a:r>
              <a:rPr lang="ru-RU" b="1" i="1" dirty="0">
                <a:solidFill>
                  <a:srgbClr val="C00000"/>
                </a:solidFill>
              </a:rPr>
              <a:t>Отложения в виде отдельных пятен: </a:t>
            </a:r>
            <a:r>
              <a:rPr lang="ru-RU" dirty="0"/>
              <a:t>Состоят из 3-х слоев: основание - жирные кислоты и кальций, средний слой - муцины и холестерин, 3-й слой – белки.</a:t>
            </a:r>
          </a:p>
          <a:p>
            <a:pPr marL="0" indent="0">
              <a:buNone/>
            </a:pPr>
            <a:r>
              <a:rPr lang="ru-RU" i="1" dirty="0">
                <a:solidFill>
                  <a:srgbClr val="C00000"/>
                </a:solidFill>
              </a:rPr>
              <a:t>3) </a:t>
            </a:r>
            <a:r>
              <a:rPr lang="ru-RU" b="1" i="1" dirty="0">
                <a:solidFill>
                  <a:srgbClr val="C00000"/>
                </a:solidFill>
              </a:rPr>
              <a:t>Отложения в виде бляшек: </a:t>
            </a:r>
          </a:p>
          <a:p>
            <a:pPr marL="0" indent="0">
              <a:buNone/>
            </a:pPr>
            <a:r>
              <a:rPr lang="ru-RU" dirty="0"/>
              <a:t>Вызваны накоплением ионов кальция, которые постепенно становятся нерастворимыми.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157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Белковые отложения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C00000"/>
                </a:solidFill>
              </a:rPr>
              <a:t>Белковые отложения </a:t>
            </a:r>
            <a:r>
              <a:rPr lang="ru-RU" i="1" dirty="0"/>
              <a:t>в виде пленок представляют собой результат адсорбции /абсорбции белков, таких как альбумин, лизоцим и иммуноглобулины</a:t>
            </a:r>
            <a:r>
              <a:rPr lang="ru-RU" i="1" dirty="0" smtClean="0"/>
              <a:t>.</a:t>
            </a:r>
          </a:p>
          <a:p>
            <a:pPr marL="0" indent="0">
              <a:buNone/>
            </a:pPr>
            <a:endParaRPr lang="ru-RU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C00000"/>
                </a:solidFill>
              </a:rPr>
              <a:t>Белковые отложения </a:t>
            </a:r>
            <a:r>
              <a:rPr lang="ru-RU" i="1" dirty="0"/>
              <a:t>начинают образовываться в первый день ношения линз</a:t>
            </a:r>
            <a:r>
              <a:rPr lang="ru-RU" i="1" dirty="0" smtClean="0"/>
              <a:t>.</a:t>
            </a:r>
          </a:p>
          <a:p>
            <a:pPr marL="0" indent="0">
              <a:buNone/>
            </a:pPr>
            <a:endParaRPr lang="ru-RU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Чем больше скопление</a:t>
            </a:r>
            <a:r>
              <a:rPr lang="ru-RU" i="1" dirty="0">
                <a:solidFill>
                  <a:srgbClr val="C00000"/>
                </a:solidFill>
              </a:rPr>
              <a:t> </a:t>
            </a:r>
            <a:r>
              <a:rPr lang="ru-RU" b="1" i="1" dirty="0">
                <a:solidFill>
                  <a:srgbClr val="C00000"/>
                </a:solidFill>
              </a:rPr>
              <a:t>белковых отложений</a:t>
            </a:r>
            <a:r>
              <a:rPr lang="ru-RU" i="1" dirty="0">
                <a:solidFill>
                  <a:srgbClr val="C00000"/>
                </a:solidFill>
              </a:rPr>
              <a:t>, </a:t>
            </a:r>
            <a:r>
              <a:rPr lang="ru-RU" i="1" dirty="0"/>
              <a:t>тем меньше влаги в контактной линзе. </a:t>
            </a:r>
            <a:endParaRPr lang="ru-RU" i="1" dirty="0" smtClean="0"/>
          </a:p>
          <a:p>
            <a:pPr marL="0" indent="0">
              <a:buNone/>
            </a:pPr>
            <a:endParaRPr lang="ru-RU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Со временем </a:t>
            </a:r>
            <a:r>
              <a:rPr lang="ru-RU" b="1" i="1" dirty="0">
                <a:solidFill>
                  <a:srgbClr val="C00000"/>
                </a:solidFill>
              </a:rPr>
              <a:t>белок,</a:t>
            </a:r>
            <a:r>
              <a:rPr lang="ru-RU" i="1" dirty="0">
                <a:solidFill>
                  <a:srgbClr val="C00000"/>
                </a:solidFill>
              </a:rPr>
              <a:t> </a:t>
            </a:r>
            <a:r>
              <a:rPr lang="ru-RU" i="1" dirty="0"/>
              <a:t>осевший на поверхности линзы и проникший внутрь, начинает денатурировать и становится чужеродным аллергеном для организма, что может вызвать токсико-аллергическую  реакцию - гигантский папиллярный </a:t>
            </a:r>
            <a:r>
              <a:rPr lang="ru-RU" i="1" dirty="0" smtClean="0"/>
              <a:t>конъюнктивит</a:t>
            </a:r>
          </a:p>
          <a:p>
            <a:pPr marL="0" indent="0">
              <a:buNone/>
            </a:pPr>
            <a:endParaRPr lang="ru-RU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C00000"/>
                </a:solidFill>
              </a:rPr>
              <a:t>Белки</a:t>
            </a:r>
            <a:r>
              <a:rPr lang="ru-RU" i="1" dirty="0">
                <a:solidFill>
                  <a:srgbClr val="C00000"/>
                </a:solidFill>
              </a:rPr>
              <a:t> </a:t>
            </a:r>
            <a:r>
              <a:rPr lang="ru-RU" i="1" dirty="0"/>
              <a:t>обычно притягиваются к ионным контактным </a:t>
            </a:r>
            <a:r>
              <a:rPr lang="ru-RU" i="1" dirty="0" smtClean="0"/>
              <a:t>линзам</a:t>
            </a:r>
          </a:p>
          <a:p>
            <a:pPr marL="0" indent="0">
              <a:buNone/>
            </a:pPr>
            <a:endParaRPr lang="ru-RU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C00000"/>
                </a:solidFill>
              </a:rPr>
              <a:t>Отложения </a:t>
            </a:r>
            <a:r>
              <a:rPr lang="ru-RU" b="1" i="1" dirty="0"/>
              <a:t> </a:t>
            </a:r>
            <a:r>
              <a:rPr lang="ru-RU" i="1" dirty="0"/>
              <a:t>чаще образуют сложные комплексы, включающие белки,  жиры и неорганические соли в виде липопротеиновой пленки. </a:t>
            </a:r>
          </a:p>
        </p:txBody>
      </p:sp>
    </p:spTree>
    <p:extLst>
      <p:ext uri="{BB962C8B-B14F-4D97-AF65-F5344CB8AC3E}">
        <p14:creationId xmlns:p14="http://schemas.microsoft.com/office/powerpoint/2010/main" val="51721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Липидные (жировые) отложения: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C00000"/>
                </a:solidFill>
              </a:rPr>
              <a:t>Из слезы </a:t>
            </a:r>
            <a:r>
              <a:rPr lang="ru-RU" i="1" dirty="0"/>
              <a:t>( эфир холестерина, эфиры жирных кислот, триглицериды)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C00000"/>
                </a:solidFill>
              </a:rPr>
              <a:t>Из железистых выделений </a:t>
            </a:r>
            <a:r>
              <a:rPr lang="ru-RU" i="1" dirty="0"/>
              <a:t>( например, из </a:t>
            </a:r>
            <a:r>
              <a:rPr lang="ru-RU" i="1" dirty="0" err="1"/>
              <a:t>мейбомиевых</a:t>
            </a:r>
            <a:r>
              <a:rPr lang="ru-RU" i="1" dirty="0"/>
              <a:t> желез).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C00000"/>
                </a:solidFill>
              </a:rPr>
              <a:t>Из косметических средств</a:t>
            </a:r>
            <a:r>
              <a:rPr lang="ru-RU" i="1" dirty="0"/>
              <a:t>, лосьонов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C00000"/>
                </a:solidFill>
              </a:rPr>
              <a:t>Из жирных отложений </a:t>
            </a:r>
            <a:r>
              <a:rPr lang="ru-RU" i="1" dirty="0"/>
              <a:t>на руках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C00000"/>
                </a:solidFill>
              </a:rPr>
              <a:t>Медикаменты </a:t>
            </a:r>
            <a:r>
              <a:rPr lang="ru-RU" i="1" dirty="0"/>
              <a:t>- контрацептивы и другие гормональные препараты, мочегонные средства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C00000"/>
                </a:solidFill>
              </a:rPr>
              <a:t>Липидные отложения </a:t>
            </a:r>
            <a:r>
              <a:rPr lang="ru-RU" i="1" dirty="0" err="1"/>
              <a:t>гидрофобны</a:t>
            </a:r>
            <a:r>
              <a:rPr lang="ru-RU" b="1" i="1" dirty="0"/>
              <a:t>, </a:t>
            </a:r>
            <a:r>
              <a:rPr lang="ru-RU" i="1" dirty="0"/>
              <a:t>что приводит к пересыханию линзы и вызывает дискомфорт при ношении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C00000"/>
                </a:solidFill>
              </a:rPr>
              <a:t>Липидные отложения </a:t>
            </a:r>
            <a:r>
              <a:rPr lang="ru-RU" i="1" dirty="0"/>
              <a:t>чаще образуются поверх имеющихся белковых отложений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C00000"/>
                </a:solidFill>
              </a:rPr>
              <a:t>Липидные отложения </a:t>
            </a:r>
            <a:r>
              <a:rPr lang="ru-RU" i="1" dirty="0"/>
              <a:t>притягиваются к </a:t>
            </a:r>
            <a:r>
              <a:rPr lang="ru-RU" i="1" dirty="0" err="1"/>
              <a:t>неионным</a:t>
            </a:r>
            <a:r>
              <a:rPr lang="ru-RU" i="1" dirty="0"/>
              <a:t> линзам и силикон-</a:t>
            </a:r>
            <a:r>
              <a:rPr lang="ru-RU" i="1" dirty="0" err="1"/>
              <a:t>гидрогелевым</a:t>
            </a:r>
            <a:r>
              <a:rPr lang="ru-RU" i="1" dirty="0"/>
              <a:t> линзам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0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Опасные отложения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600" b="1" i="1" dirty="0">
                <a:solidFill>
                  <a:srgbClr val="C00000"/>
                </a:solidFill>
              </a:rPr>
              <a:t>Бактериальные отложения (скопления микроорганизмов)</a:t>
            </a:r>
          </a:p>
          <a:p>
            <a:pPr marL="0" indent="0">
              <a:buNone/>
            </a:pPr>
            <a:r>
              <a:rPr lang="ru-RU" i="1" dirty="0"/>
              <a:t>Бактериальные отложения, как правило, существуют в комплексе с белковыми и липидными (загрязнениями)  отложениями, которые являются для микроорганизмов питательной средой. Это наиболее опасные отложения, так как они могут вызвать инфекционное поражение глаз</a:t>
            </a:r>
            <a:r>
              <a:rPr lang="ru-RU" i="1" dirty="0" smtClean="0"/>
              <a:t>.</a:t>
            </a:r>
          </a:p>
          <a:p>
            <a:pPr marL="0" indent="0">
              <a:buNone/>
            </a:pPr>
            <a:endParaRPr lang="ru-RU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3600" b="1" i="1" dirty="0">
                <a:solidFill>
                  <a:srgbClr val="C00000"/>
                </a:solidFill>
              </a:rPr>
              <a:t>Грибковые (колонии грибов, дрожжеподобные грибы)</a:t>
            </a:r>
          </a:p>
          <a:p>
            <a:pPr marL="0" indent="0">
              <a:buNone/>
            </a:pPr>
            <a:r>
              <a:rPr lang="ru-RU" i="1" dirty="0"/>
              <a:t>Грибки могут прорасти в матрицу контактной линзы и вызвать деградацию полимера, а , кроме того, могут быть источником грибковой инфекции на поврежденном эпителии. Опасные отложения !</a:t>
            </a:r>
          </a:p>
          <a:p>
            <a:pPr marL="0" indent="0">
              <a:buNone/>
            </a:pPr>
            <a:endParaRPr lang="ru-RU" i="1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sz="3600" b="1" i="1" dirty="0" err="1">
                <a:solidFill>
                  <a:srgbClr val="C00000"/>
                </a:solidFill>
              </a:rPr>
              <a:t>Акантамебный</a:t>
            </a:r>
            <a:r>
              <a:rPr lang="ru-RU" sz="3600" b="1" i="1" dirty="0">
                <a:solidFill>
                  <a:srgbClr val="C00000"/>
                </a:solidFill>
              </a:rPr>
              <a:t>  кератит </a:t>
            </a:r>
          </a:p>
          <a:p>
            <a:pPr marL="0" indent="0">
              <a:buNone/>
            </a:pPr>
            <a:r>
              <a:rPr lang="ru-RU" i="1" dirty="0"/>
              <a:t>Встречается редко, но наиболее опасен, так как можно утратить не только зрение, но и сам глаз. Вызывается </a:t>
            </a:r>
            <a:r>
              <a:rPr lang="ru-RU" i="1" dirty="0" err="1"/>
              <a:t>акантамебой</a:t>
            </a:r>
            <a:r>
              <a:rPr lang="ru-RU" i="1" dirty="0"/>
              <a:t>, свободно обитающей в почве, воде, в частности  в водопроводной воде. Может возникать при ношении любых видов линз.</a:t>
            </a:r>
          </a:p>
          <a:p>
            <a:pPr marL="0" indent="0">
              <a:buNone/>
            </a:pPr>
            <a:r>
              <a:rPr lang="ru-RU" i="1" dirty="0"/>
              <a:t>В большинстве случаев (60-85%) глазной амебиаз связан с контактной коррекцией. </a:t>
            </a:r>
          </a:p>
          <a:p>
            <a:pPr marL="0" indent="0">
              <a:buNone/>
            </a:pPr>
            <a:r>
              <a:rPr lang="ru-RU" sz="3600" i="1" dirty="0">
                <a:solidFill>
                  <a:srgbClr val="FF0000"/>
                </a:solidFill>
              </a:rPr>
              <a:t>Опасность велика особенно, если линзы и  контейнеры промывать водой из -под крана или купаться, не снимая линзы , в бассейне, ванной или водоеме 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03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Прочие отложения</a:t>
            </a:r>
            <a:r>
              <a:rPr lang="ru-RU" b="1" dirty="0">
                <a:solidFill>
                  <a:schemeClr val="tx2"/>
                </a:solidFill>
              </a:rPr>
              <a:t>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Отмершие клетки эпителия роговицы и продукты их распада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Пыльца растений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Грязь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Песок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Частицы косметических средств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Пятна никотина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Частицы дыма и пыли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Зоны роста микроорганизмов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Пятна ржавчины (редко) 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800" i="1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C00000"/>
                </a:solidFill>
              </a:rPr>
              <a:t>Под действием различных факторов может изменяться цвет самой линзы (из-за дезинфицирующих растворов, никотина, сосудосуживающих препаратов). </a:t>
            </a:r>
            <a:endParaRPr lang="ru-RU" sz="2800" i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734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Факторы, влияющие на скорость образования отложений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C00000"/>
                </a:solidFill>
              </a:rPr>
              <a:t>Окружающая среда: </a:t>
            </a:r>
          </a:p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Загрязнения окружающего воздуха и цветочная пыльца;</a:t>
            </a:r>
          </a:p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Жаркая сухая среда, приводящая к значительным липидным отложениям у некоторых пациентов;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600" b="1" dirty="0">
                <a:solidFill>
                  <a:srgbClr val="C00000"/>
                </a:solidFill>
              </a:rPr>
              <a:t>  </a:t>
            </a:r>
            <a:r>
              <a:rPr lang="ru-RU" sz="4000" b="1" dirty="0">
                <a:solidFill>
                  <a:srgbClr val="C00000"/>
                </a:solidFill>
              </a:rPr>
              <a:t>Дополнительные факторы</a:t>
            </a:r>
            <a:r>
              <a:rPr lang="ru-RU" sz="4000" b="1" dirty="0"/>
              <a:t>: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1) Косметические средства</a:t>
            </a:r>
          </a:p>
          <a:p>
            <a:pPr marL="0" indent="0">
              <a:buNone/>
            </a:pPr>
            <a:r>
              <a:rPr lang="ru-RU" dirty="0"/>
              <a:t>2) Лосьоны для рук</a:t>
            </a:r>
          </a:p>
          <a:p>
            <a:pPr marL="0" indent="0">
              <a:buNone/>
            </a:pPr>
            <a:r>
              <a:rPr lang="ru-RU" dirty="0"/>
              <a:t>3) Мочегонные и гормональные препараты</a:t>
            </a:r>
          </a:p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В современных условиях нередко происходит нарушение продукции слёзной жидкости (сухой воздух, работа с компьютером, приём некоторых лекарственных препаратов)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Индивидуальные особенности секреции и состава слёз</a:t>
            </a:r>
            <a:endParaRPr lang="ru-RU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4280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5615</TotalTime>
  <Words>2574</Words>
  <Application>Microsoft Office PowerPoint</Application>
  <PresentationFormat>Экран (4:3)</PresentationFormat>
  <Paragraphs>478</Paragraphs>
  <Slides>37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Основные виды растворов для линз</vt:lpstr>
      <vt:lpstr>Многофункциональные растворы </vt:lpstr>
      <vt:lpstr>Виды отложений на контактных линзах</vt:lpstr>
      <vt:lpstr>Белковые отложения </vt:lpstr>
      <vt:lpstr>Липидные (жировые) отложения: </vt:lpstr>
      <vt:lpstr>Опасные отложения </vt:lpstr>
      <vt:lpstr>Прочие отложения: </vt:lpstr>
      <vt:lpstr>Факторы, влияющие на скорость образования отложений </vt:lpstr>
      <vt:lpstr>Для чего нужна механическая очистка линзы?</vt:lpstr>
      <vt:lpstr>Примеры загрязнений под микроскопом</vt:lpstr>
      <vt:lpstr>Осложнения от ношения контактных линз</vt:lpstr>
      <vt:lpstr>Буферные и осмотические добавки</vt:lpstr>
      <vt:lpstr>ЭДТА </vt:lpstr>
      <vt:lpstr>Поверхностно-активные вещества (ПАВ) </vt:lpstr>
      <vt:lpstr>Как правильно ухаживать за линзами ? </vt:lpstr>
      <vt:lpstr>Увлажнение </vt:lpstr>
      <vt:lpstr>Задача консервантов  </vt:lpstr>
      <vt:lpstr>Многофункциональный раствор «ЛинкоДез» 130 мл; 250 мл; 360 мл</vt:lpstr>
      <vt:lpstr>Особенности раствора «Линкодез»</vt:lpstr>
      <vt:lpstr>Спрей «ЛинкоР»  для очистки оптических изделий, ТВ-экранов, ЖК-мониторов-60 мл (Без спирта) </vt:lpstr>
      <vt:lpstr>Спрей «ЛинкоР»  для очистки оптических изделий</vt:lpstr>
      <vt:lpstr>Спрей «ЛинкоР» для очистки ТВ-экранов, ЖК-мониторов. (Без спирта) </vt:lpstr>
      <vt:lpstr>Спрей «ЛинкоР»  для очистки оптических изделий, ТВ-экранов,  ЖК-мониторов- 60 мл (Без спирта) </vt:lpstr>
      <vt:lpstr>Спрей для обработки рук  на основе антисептика призводное МИРИСТИНОВОЙ кислоты --«ЛинкоМир»</vt:lpstr>
      <vt:lpstr>Спрей для обработки рук  на основе антисептика производное МИРИСТИНОВОЙ кислоты --«ЛинкоМир»</vt:lpstr>
      <vt:lpstr>Почему «ЛинкоМир» эффективен при коронавирусе ? </vt:lpstr>
      <vt:lpstr>Спрей или жидкость «ЛинкоМир» для обработки рук людям ( кассирам, банковским служащим и т.д.) </vt:lpstr>
      <vt:lpstr>   Спрей или жидкость «ЛинкоМир» для обработки рук     людям при работе с банковскими терминалами и пластиковыми картами </vt:lpstr>
      <vt:lpstr>   Спрей «ЛинкоР» для очистки очков  и др.оптических приборов, девайсов и гаджетов. Содержит дезинфицирующий агент.</vt:lpstr>
      <vt:lpstr>   Спрей «ЛинкоР» для очистки очков  и др.оптических приборов, девайсов и гаджетов. Содержит дезинфицирующий  агент</vt:lpstr>
      <vt:lpstr>           Спрей «ЛинкоР» для очистки очков  и др.оптических приборов, девайсов и гаджетов. Содержит дезинфицирующий агент</vt:lpstr>
      <vt:lpstr>Спрей или жидкость «ЛинкоМир» для обработки рук на основе   безопасного антисептика  – производное МИРИСТИНОВОЙ кислоты. БЕЗ СПИРТА. БЕЗ ХЛОРА. </vt:lpstr>
      <vt:lpstr>Вездесущие микроорганизмы </vt:lpstr>
      <vt:lpstr>          СПРЕЙ  «ЛИНКОМИР»  ДЛЯ ОБРАБОТКИ РУК  НА ОСНОВЕ  АНТИСЕПТИКА - произв.МИРИСТИНОВОЙ кислоты.</vt:lpstr>
      <vt:lpstr>Спрей «ЛинкоР»  для очистки очков и др.оптических изделий, ЖК-мониторов, девайсов и гаджетов.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«Глаза — зеркало души»   Л.Н.Толстой</dc:title>
  <dc:creator>Asus</dc:creator>
  <cp:lastModifiedBy>Admin</cp:lastModifiedBy>
  <cp:revision>583</cp:revision>
  <dcterms:created xsi:type="dcterms:W3CDTF">2016-02-28T19:29:15Z</dcterms:created>
  <dcterms:modified xsi:type="dcterms:W3CDTF">2020-04-21T18:34:55Z</dcterms:modified>
</cp:coreProperties>
</file>